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2" r:id="rId3"/>
    <p:sldId id="263" r:id="rId4"/>
    <p:sldId id="425" r:id="rId5"/>
    <p:sldId id="303" r:id="rId6"/>
    <p:sldId id="587" r:id="rId7"/>
    <p:sldId id="589" r:id="rId8"/>
    <p:sldId id="590" r:id="rId9"/>
    <p:sldId id="586" r:id="rId10"/>
    <p:sldId id="577" r:id="rId11"/>
    <p:sldId id="591" r:id="rId12"/>
    <p:sldId id="592" r:id="rId13"/>
    <p:sldId id="593" r:id="rId14"/>
    <p:sldId id="291" r:id="rId15"/>
    <p:sldId id="609" r:id="rId16"/>
    <p:sldId id="289" r:id="rId17"/>
    <p:sldId id="612" r:id="rId18"/>
    <p:sldId id="619" r:id="rId19"/>
    <p:sldId id="622" r:id="rId20"/>
    <p:sldId id="624" r:id="rId21"/>
    <p:sldId id="625" r:id="rId22"/>
    <p:sldId id="367" r:id="rId23"/>
    <p:sldId id="631" r:id="rId24"/>
    <p:sldId id="629" r:id="rId25"/>
    <p:sldId id="632" r:id="rId26"/>
    <p:sldId id="633" r:id="rId27"/>
    <p:sldId id="634" r:id="rId28"/>
    <p:sldId id="635" r:id="rId29"/>
    <p:sldId id="636" r:id="rId30"/>
    <p:sldId id="637" r:id="rId31"/>
    <p:sldId id="375" r:id="rId32"/>
    <p:sldId id="378" r:id="rId33"/>
    <p:sldId id="638" r:id="rId34"/>
    <p:sldId id="639" r:id="rId35"/>
    <p:sldId id="640" r:id="rId36"/>
    <p:sldId id="641" r:id="rId37"/>
    <p:sldId id="642" r:id="rId38"/>
    <p:sldId id="643" r:id="rId39"/>
    <p:sldId id="644" r:id="rId40"/>
    <p:sldId id="645" r:id="rId41"/>
    <p:sldId id="627" r:id="rId42"/>
    <p:sldId id="646" r:id="rId43"/>
    <p:sldId id="647" r:id="rId44"/>
    <p:sldId id="648" r:id="rId45"/>
    <p:sldId id="649" r:id="rId46"/>
    <p:sldId id="650" r:id="rId47"/>
    <p:sldId id="651" r:id="rId48"/>
    <p:sldId id="652" r:id="rId49"/>
    <p:sldId id="628" r:id="rId50"/>
    <p:sldId id="653" r:id="rId51"/>
    <p:sldId id="654" r:id="rId52"/>
    <p:sldId id="655" r:id="rId53"/>
    <p:sldId id="656" r:id="rId54"/>
    <p:sldId id="657" r:id="rId55"/>
    <p:sldId id="658" r:id="rId56"/>
    <p:sldId id="659" r:id="rId57"/>
    <p:sldId id="660" r:id="rId58"/>
    <p:sldId id="661" r:id="rId59"/>
    <p:sldId id="662" r:id="rId60"/>
    <p:sldId id="664" r:id="rId61"/>
    <p:sldId id="663" r:id="rId62"/>
    <p:sldId id="260"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8/11/2023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08/11/2023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08/11/2023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08/11/2023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08/11/2023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08/11/2023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08/11/2023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5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10</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584946" y="2603162"/>
            <a:ext cx="5394513" cy="2585323"/>
          </a:xfrm>
          <a:prstGeom prst="rect">
            <a:avLst/>
          </a:prstGeom>
          <a:noFill/>
        </p:spPr>
        <p:txBody>
          <a:bodyPr wrap="square">
            <a:spAutoFit/>
          </a:bodyPr>
          <a:lstStyle/>
          <a:p>
            <a:pPr algn="l"/>
            <a:r>
              <a:rPr lang="es-ES" dirty="0">
                <a:latin typeface="Cascadia Code" panose="020B0609020000020004" pitchFamily="49" charset="0"/>
                <a:ea typeface="Cascadia Code" panose="020B0609020000020004" pitchFamily="49" charset="0"/>
                <a:cs typeface="Cascadia Code" panose="020B0609020000020004" pitchFamily="49" charset="0"/>
              </a:rPr>
              <a:t>b)</a:t>
            </a:r>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a:t>
            </a:r>
            <a:r>
              <a:rPr lang="es-ES" sz="18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Factores relacionados a la condición y estado del equipo:</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Estado de la perforadora</a:t>
            </a:r>
          </a:p>
          <a:p>
            <a:pPr marL="442913" algn="l"/>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Carro porta </a:t>
            </a:r>
            <a:r>
              <a:rPr lang="pt-BR" sz="1800" b="0" i="0" u="none" strike="noStrike" baseline="0" dirty="0" err="1">
                <a:latin typeface="Cascadia Code" panose="020B0609020000020004" pitchFamily="49" charset="0"/>
                <a:ea typeface="Cascadia Code" panose="020B0609020000020004" pitchFamily="49" charset="0"/>
                <a:cs typeface="Cascadia Code" panose="020B0609020000020004" pitchFamily="49" charset="0"/>
              </a:rPr>
              <a:t>perforadora</a:t>
            </a:r>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a:t>
            </a:r>
            <a:r>
              <a:rPr lang="pt-BR" sz="1800" b="0" i="0" u="none" strike="noStrike" baseline="0" dirty="0" err="1">
                <a:latin typeface="Cascadia Code" panose="020B0609020000020004" pitchFamily="49" charset="0"/>
                <a:ea typeface="Cascadia Code" panose="020B0609020000020004" pitchFamily="49" charset="0"/>
                <a:cs typeface="Cascadia Code" panose="020B0609020000020004" pitchFamily="49" charset="0"/>
              </a:rPr>
              <a:t>deslizadera</a:t>
            </a:r>
            <a:r>
              <a:rPr lang="pt-BR"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 y componentes</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Viga de avance</a:t>
            </a:r>
          </a:p>
          <a:p>
            <a:pPr marL="442913" algn="l"/>
            <a:r>
              <a:rPr lang="es-PE"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Sistema lector de ángulos (ARI)</a:t>
            </a:r>
          </a:p>
          <a:p>
            <a:pPr algn="l"/>
            <a:r>
              <a:rPr lang="es-PE" dirty="0">
                <a:latin typeface="Cascadia Code" panose="020B0609020000020004" pitchFamily="49" charset="0"/>
                <a:ea typeface="Cascadia Code" panose="020B0609020000020004" pitchFamily="49" charset="0"/>
                <a:cs typeface="Cascadia Code" panose="020B0609020000020004" pitchFamily="49" charset="0"/>
              </a:rPr>
              <a:t>c) </a:t>
            </a:r>
            <a:r>
              <a:rPr lang="es-PE" sz="18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Factores dentro del taladro:</a:t>
            </a:r>
          </a:p>
          <a:p>
            <a:pPr marL="442913" algn="l"/>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o Tipo y calidad de roca</a:t>
            </a:r>
            <a:endParaRPr lang="es-ES" sz="2000" b="0" i="0" u="none" strike="noStrike" baseline="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6" name="Imagen 5">
            <a:extLst>
              <a:ext uri="{FF2B5EF4-FFF2-40B4-BE49-F238E27FC236}">
                <a16:creationId xmlns:a16="http://schemas.microsoft.com/office/drawing/2014/main" id="{6BEAA8F0-DCA4-4D6D-8486-457CC83644F2}"/>
              </a:ext>
            </a:extLst>
          </p:cNvPr>
          <p:cNvPicPr>
            <a:picLocks noChangeAspect="1"/>
          </p:cNvPicPr>
          <p:nvPr/>
        </p:nvPicPr>
        <p:blipFill>
          <a:blip r:embed="rId2"/>
          <a:stretch>
            <a:fillRect/>
          </a:stretch>
        </p:blipFill>
        <p:spPr>
          <a:xfrm>
            <a:off x="6189009" y="2358177"/>
            <a:ext cx="5457266" cy="3280713"/>
          </a:xfrm>
          <a:prstGeom prst="rect">
            <a:avLst/>
          </a:prstGeom>
        </p:spPr>
      </p:pic>
      <p:sp>
        <p:nvSpPr>
          <p:cNvPr id="10" name="CuadroTexto 9">
            <a:extLst>
              <a:ext uri="{FF2B5EF4-FFF2-40B4-BE49-F238E27FC236}">
                <a16:creationId xmlns:a16="http://schemas.microsoft.com/office/drawing/2014/main" id="{27CE38BC-03BA-4CCD-BDA2-D4BEF1AB6B4C}"/>
              </a:ext>
            </a:extLst>
          </p:cNvPr>
          <p:cNvSpPr txBox="1"/>
          <p:nvPr/>
        </p:nvSpPr>
        <p:spPr>
          <a:xfrm>
            <a:off x="683558" y="1465232"/>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Arial" panose="020B0604020202020204" pitchFamily="34" charset="0"/>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9223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11</a:t>
            </a:fld>
            <a:endParaRPr lang="es-PE"/>
          </a:p>
        </p:txBody>
      </p:sp>
      <p:sp>
        <p:nvSpPr>
          <p:cNvPr id="9" name="CuadroTexto 8">
            <a:extLst>
              <a:ext uri="{FF2B5EF4-FFF2-40B4-BE49-F238E27FC236}">
                <a16:creationId xmlns:a16="http://schemas.microsoft.com/office/drawing/2014/main" id="{287C4199-694E-491A-8984-85FD796C1AC5}"/>
              </a:ext>
            </a:extLst>
          </p:cNvPr>
          <p:cNvSpPr txBox="1"/>
          <p:nvPr/>
        </p:nvSpPr>
        <p:spPr>
          <a:xfrm>
            <a:off x="360828" y="1428424"/>
            <a:ext cx="6051078" cy="4647426"/>
          </a:xfrm>
          <a:prstGeom prst="rect">
            <a:avLst/>
          </a:prstGeom>
          <a:noFill/>
        </p:spPr>
        <p:txBody>
          <a:bodyPr wrap="square">
            <a:spAutoFit/>
          </a:bodyPr>
          <a:lstStyle/>
          <a:p>
            <a:pPr algn="l"/>
            <a:r>
              <a:rPr lang="es-PE" sz="2000" b="1"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d) Factores durante la perforación:</a:t>
            </a:r>
          </a:p>
          <a:p>
            <a:pPr algn="l"/>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Estado de la columna de perforación (desgaste roscas)o Tipo de columna y longitud de taladros</a:t>
            </a:r>
          </a:p>
          <a:p>
            <a:pPr algn="l"/>
            <a:r>
              <a:rPr lang="es-PE" sz="1800" b="1" i="0" u="none" strike="noStrike" baseline="0" dirty="0">
                <a:solidFill>
                  <a:srgbClr val="000081"/>
                </a:solidFill>
                <a:latin typeface="Cascadia Code" panose="020B0609020000020004" pitchFamily="49" charset="0"/>
                <a:ea typeface="Cascadia Code" panose="020B0609020000020004" pitchFamily="49" charset="0"/>
                <a:cs typeface="Cascadia Code" panose="020B0609020000020004" pitchFamily="49" charset="0"/>
              </a:rPr>
              <a:t>COLUMNA T - 38</a:t>
            </a:r>
          </a:p>
          <a:p>
            <a:pPr algn="l"/>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DESCRIPCIÓN                      RENDIMIENTO </a:t>
            </a:r>
          </a:p>
          <a:p>
            <a:pPr algn="l"/>
            <a:r>
              <a:rPr lang="es-PE"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r>
              <a:rPr lang="es-PE"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mts</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Broca Retráctil 2 1/2” (64mm) </a:t>
            </a:r>
            <a:r>
              <a:rPr lang="es-ES"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95.00  </a:t>
            </a:r>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630</a:t>
            </a:r>
          </a:p>
          <a:p>
            <a:pPr algn="l"/>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Barra MF T38 – 4’ </a:t>
            </a:r>
            <a:r>
              <a:rPr lang="fr-F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140.00             </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2400</a:t>
            </a:r>
          </a:p>
          <a:p>
            <a:pPr algn="l"/>
            <a:r>
              <a:rPr lang="fr-F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Shank</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Adapter COP. 1238 – T38 </a:t>
            </a:r>
            <a:r>
              <a:rPr lang="fr-F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140.00 </a:t>
            </a:r>
            <a:r>
              <a:rPr lang="fr-F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3100</a:t>
            </a:r>
          </a:p>
          <a:p>
            <a:pPr algn="l"/>
            <a:r>
              <a:rPr lang="es-PE" sz="1800" b="1" i="0" u="none" strike="noStrike" baseline="0" dirty="0">
                <a:solidFill>
                  <a:srgbClr val="000081"/>
                </a:solidFill>
                <a:latin typeface="Cascadia Code" panose="020B0609020000020004" pitchFamily="49" charset="0"/>
                <a:ea typeface="Cascadia Code" panose="020B0609020000020004" pitchFamily="49" charset="0"/>
                <a:cs typeface="Cascadia Code" panose="020B0609020000020004" pitchFamily="49" charset="0"/>
              </a:rPr>
              <a:t>COLUMNA R – 32</a:t>
            </a:r>
          </a:p>
          <a:p>
            <a:pPr algn="l"/>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DESCRIPCIÓN </a:t>
            </a:r>
            <a:r>
              <a:rPr lang="es-PE" sz="1800" b="0" i="0" u="sng"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PRECIO               </a:t>
            </a:r>
            <a:r>
              <a:rPr lang="es-PE" sz="1800" b="0" i="0" u="sng"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RENDIMIENTO </a:t>
            </a:r>
          </a:p>
          <a:p>
            <a:pPr algn="l"/>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es-PE"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m</a:t>
            </a:r>
            <a:r>
              <a:rPr lang="es-PE"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ts</a:t>
            </a:r>
            <a:r>
              <a:rPr lang="es-PE"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algn="l"/>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Broca </a:t>
            </a:r>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Retractil</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2” (51 mm)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78.00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450</a:t>
            </a:r>
          </a:p>
          <a:p>
            <a:pPr algn="l"/>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Barra MF R-32 – 4’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98.00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1800</a:t>
            </a:r>
          </a:p>
          <a:p>
            <a:pPr algn="l"/>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Shank</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a:t>
            </a:r>
            <a:r>
              <a:rPr lang="pt-BR" sz="1800" b="0" i="0" u="none" strike="noStrike" baseline="0" dirty="0" err="1">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adapter</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 COP. 1032 – R32 </a:t>
            </a:r>
            <a:r>
              <a:rPr lang="pt-BR" sz="1800" b="0" i="0" u="none" strike="noStrike" baseline="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rPr>
              <a:t>149.00 </a:t>
            </a:r>
            <a:r>
              <a:rPr lang="pt-BR"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2050</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7" name="Imagen 6">
            <a:extLst>
              <a:ext uri="{FF2B5EF4-FFF2-40B4-BE49-F238E27FC236}">
                <a16:creationId xmlns:a16="http://schemas.microsoft.com/office/drawing/2014/main" id="{CF24FB0A-6BC5-4CFE-A899-0C4FCCF2667A}"/>
              </a:ext>
            </a:extLst>
          </p:cNvPr>
          <p:cNvPicPr>
            <a:picLocks noChangeAspect="1"/>
          </p:cNvPicPr>
          <p:nvPr/>
        </p:nvPicPr>
        <p:blipFill rotWithShape="1">
          <a:blip r:embed="rId2"/>
          <a:srcRect l="19322" t="30870" r="40406" b="33913"/>
          <a:stretch/>
        </p:blipFill>
        <p:spPr>
          <a:xfrm>
            <a:off x="6312001" y="1259909"/>
            <a:ext cx="5475686" cy="3967699"/>
          </a:xfrm>
          <a:prstGeom prst="rect">
            <a:avLst/>
          </a:prstGeom>
        </p:spPr>
      </p:pic>
      <p:sp>
        <p:nvSpPr>
          <p:cNvPr id="11" name="CuadroTexto 10">
            <a:extLst>
              <a:ext uri="{FF2B5EF4-FFF2-40B4-BE49-F238E27FC236}">
                <a16:creationId xmlns:a16="http://schemas.microsoft.com/office/drawing/2014/main" id="{BAABC5C7-3035-49F6-9970-0B487BFC9EF9}"/>
              </a:ext>
            </a:extLst>
          </p:cNvPr>
          <p:cNvSpPr txBox="1"/>
          <p:nvPr/>
        </p:nvSpPr>
        <p:spPr>
          <a:xfrm>
            <a:off x="360828" y="763619"/>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mj-lt"/>
                <a:cs typeface="Arial" panose="020B0604020202020204" pitchFamily="34" charset="0"/>
              </a:rPr>
              <a:t>.</a:t>
            </a:r>
          </a:p>
        </p:txBody>
      </p:sp>
    </p:spTree>
    <p:extLst>
      <p:ext uri="{BB962C8B-B14F-4D97-AF65-F5344CB8AC3E}">
        <p14:creationId xmlns:p14="http://schemas.microsoft.com/office/powerpoint/2010/main" val="174445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12</a:t>
            </a:fld>
            <a:endParaRPr lang="es-PE"/>
          </a:p>
        </p:txBody>
      </p:sp>
      <p:pic>
        <p:nvPicPr>
          <p:cNvPr id="5" name="Imagen 4">
            <a:extLst>
              <a:ext uri="{FF2B5EF4-FFF2-40B4-BE49-F238E27FC236}">
                <a16:creationId xmlns:a16="http://schemas.microsoft.com/office/drawing/2014/main" id="{32AD3B87-76BD-4F4F-8B7B-17EBB19C0CB2}"/>
              </a:ext>
            </a:extLst>
          </p:cNvPr>
          <p:cNvPicPr>
            <a:picLocks noChangeAspect="1"/>
          </p:cNvPicPr>
          <p:nvPr/>
        </p:nvPicPr>
        <p:blipFill rotWithShape="1">
          <a:blip r:embed="rId2"/>
          <a:srcRect l="22419" t="31304" r="39020" b="31594"/>
          <a:stretch/>
        </p:blipFill>
        <p:spPr>
          <a:xfrm>
            <a:off x="440732" y="1284036"/>
            <a:ext cx="6021510" cy="4711321"/>
          </a:xfrm>
          <a:prstGeom prst="rect">
            <a:avLst/>
          </a:prstGeom>
        </p:spPr>
      </p:pic>
      <p:pic>
        <p:nvPicPr>
          <p:cNvPr id="8" name="Imagen 7">
            <a:extLst>
              <a:ext uri="{FF2B5EF4-FFF2-40B4-BE49-F238E27FC236}">
                <a16:creationId xmlns:a16="http://schemas.microsoft.com/office/drawing/2014/main" id="{2E781F6C-D142-4BAE-8EAE-53148678272D}"/>
              </a:ext>
            </a:extLst>
          </p:cNvPr>
          <p:cNvPicPr>
            <a:picLocks noChangeAspect="1"/>
          </p:cNvPicPr>
          <p:nvPr/>
        </p:nvPicPr>
        <p:blipFill rotWithShape="1">
          <a:blip r:embed="rId3"/>
          <a:srcRect l="22989" t="16379" r="39511" b="32753"/>
          <a:stretch/>
        </p:blipFill>
        <p:spPr>
          <a:xfrm>
            <a:off x="6195970" y="1395687"/>
            <a:ext cx="5755238" cy="4391336"/>
          </a:xfrm>
          <a:prstGeom prst="rect">
            <a:avLst/>
          </a:prstGeom>
        </p:spPr>
      </p:pic>
      <p:sp>
        <p:nvSpPr>
          <p:cNvPr id="11" name="CuadroTexto 10">
            <a:extLst>
              <a:ext uri="{FF2B5EF4-FFF2-40B4-BE49-F238E27FC236}">
                <a16:creationId xmlns:a16="http://schemas.microsoft.com/office/drawing/2014/main" id="{389EE4E3-0897-4365-9A33-BA63CC895EEC}"/>
              </a:ext>
            </a:extLst>
          </p:cNvPr>
          <p:cNvSpPr txBox="1"/>
          <p:nvPr/>
        </p:nvSpPr>
        <p:spPr>
          <a:xfrm>
            <a:off x="360828" y="763619"/>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FACTORES QUE ORIGINAN LA DESVIACIÓN DEL TALADRO</a:t>
            </a:r>
            <a:r>
              <a:rPr lang="es-ES" sz="1800" b="0" i="0" u="none" strike="noStrike" baseline="0" dirty="0">
                <a:solidFill>
                  <a:schemeClr val="accent6">
                    <a:lumMod val="75000"/>
                  </a:schemeClr>
                </a:solidFill>
                <a:latin typeface="+mj-lt"/>
                <a:cs typeface="Arial" panose="020B0604020202020204" pitchFamily="34" charset="0"/>
              </a:rPr>
              <a:t>.</a:t>
            </a:r>
          </a:p>
        </p:txBody>
      </p:sp>
    </p:spTree>
    <p:extLst>
      <p:ext uri="{BB962C8B-B14F-4D97-AF65-F5344CB8AC3E}">
        <p14:creationId xmlns:p14="http://schemas.microsoft.com/office/powerpoint/2010/main" val="1541571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13</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449270" y="956955"/>
            <a:ext cx="11293459" cy="646331"/>
          </a:xfrm>
          <a:prstGeom prst="rect">
            <a:avLst/>
          </a:prstGeom>
          <a:noFill/>
        </p:spPr>
        <p:txBody>
          <a:bodyPr wrap="square">
            <a:spAutoFit/>
          </a:bodyPr>
          <a:lstStyle/>
          <a:p>
            <a:pPr algn="l"/>
            <a:r>
              <a:rPr lang="es-ES"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Son aquellas perforaciones que se realizan en labores mineras como galerías, rampas, cortadas, tajeos, sub niveles, lo que lo detallaremos a continuación</a:t>
            </a:r>
            <a:r>
              <a:rPr lang="es-ES" dirty="0">
                <a:latin typeface="Cascadia Code" panose="020B0609020000020004" pitchFamily="49" charset="0"/>
                <a:ea typeface="Cascadia Code" panose="020B0609020000020004" pitchFamily="49" charset="0"/>
                <a:cs typeface="Cascadia Code" panose="020B0609020000020004" pitchFamily="49" charset="0"/>
              </a:rPr>
              <a:t>.</a:t>
            </a:r>
            <a:endParaRPr lang="es-ES" i="0" u="none" strike="noStrike" baseline="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9" name="CuadroTexto 8">
            <a:extLst>
              <a:ext uri="{FF2B5EF4-FFF2-40B4-BE49-F238E27FC236}">
                <a16:creationId xmlns:a16="http://schemas.microsoft.com/office/drawing/2014/main" id="{221E3C61-D762-4FB3-809C-C8512B49CFCF}"/>
              </a:ext>
            </a:extLst>
          </p:cNvPr>
          <p:cNvSpPr txBox="1"/>
          <p:nvPr/>
        </p:nvSpPr>
        <p:spPr>
          <a:xfrm>
            <a:off x="360826" y="1749057"/>
            <a:ext cx="11224448" cy="1877437"/>
          </a:xfrm>
          <a:prstGeom prst="rect">
            <a:avLst/>
          </a:prstGeom>
          <a:noFill/>
        </p:spPr>
        <p:txBody>
          <a:bodyPr wrap="square">
            <a:spAutoFit/>
          </a:bodyPr>
          <a:lstStyle/>
          <a:p>
            <a:pPr marL="457200" indent="-457200" algn="l">
              <a:buAutoNum type="alphaLcParenR"/>
            </a:pPr>
            <a:r>
              <a:rPr lang="es-ES" sz="2000" b="1" dirty="0">
                <a:latin typeface="Cascadia Code" panose="020B0609020000020004" pitchFamily="49" charset="0"/>
                <a:ea typeface="Cascadia Code" panose="020B0609020000020004" pitchFamily="49" charset="0"/>
                <a:cs typeface="Cascadia Code" panose="020B0609020000020004" pitchFamily="49" charset="0"/>
              </a:rPr>
              <a:t>Perforación en tajeos.</a:t>
            </a:r>
          </a:p>
          <a:p>
            <a:pPr marL="447675" algn="l"/>
            <a:r>
              <a:rPr lang="es-ES" sz="2000" dirty="0">
                <a:latin typeface="Cascadia Code" panose="020B0609020000020004" pitchFamily="49" charset="0"/>
                <a:ea typeface="Cascadia Code" panose="020B0609020000020004" pitchFamily="49" charset="0"/>
                <a:cs typeface="Cascadia Code" panose="020B0609020000020004" pitchFamily="49" charset="0"/>
              </a:rPr>
              <a:t>Este tipo de perforaciones en tajeos son realizadas en métodos de explotación  corte y relleno, </a:t>
            </a:r>
            <a:r>
              <a:rPr lang="es-ES" sz="2000" dirty="0" err="1">
                <a:latin typeface="Cascadia Code" panose="020B0609020000020004" pitchFamily="49" charset="0"/>
                <a:ea typeface="Cascadia Code" panose="020B0609020000020004" pitchFamily="49" charset="0"/>
                <a:cs typeface="Cascadia Code" panose="020B0609020000020004" pitchFamily="49" charset="0"/>
              </a:rPr>
              <a:t>longwall</a:t>
            </a:r>
            <a:r>
              <a:rPr lang="es-ES" sz="2000" dirty="0">
                <a:latin typeface="Cascadia Code" panose="020B0609020000020004" pitchFamily="49" charset="0"/>
                <a:ea typeface="Cascadia Code" panose="020B0609020000020004" pitchFamily="49" charset="0"/>
                <a:cs typeface="Cascadia Code" panose="020B0609020000020004" pitchFamily="49" charset="0"/>
              </a:rPr>
              <a:t>, cámaras y pilares, etc. En lo cual se puede realizar perforación en desquinche y breasting; que este último lo detallamos a continuación.</a:t>
            </a:r>
          </a:p>
          <a:p>
            <a:pPr algn="l"/>
            <a:endParaRPr lang="es-ES" sz="1600" i="0" u="none" strike="noStrike" baseline="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CuadroTexto 10">
            <a:extLst>
              <a:ext uri="{FF2B5EF4-FFF2-40B4-BE49-F238E27FC236}">
                <a16:creationId xmlns:a16="http://schemas.microsoft.com/office/drawing/2014/main" id="{C686AD3A-8D0A-4C4D-97B3-0517CC3003BD}"/>
              </a:ext>
            </a:extLst>
          </p:cNvPr>
          <p:cNvSpPr txBox="1"/>
          <p:nvPr/>
        </p:nvSpPr>
        <p:spPr>
          <a:xfrm>
            <a:off x="360829" y="448529"/>
            <a:ext cx="6882654"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pic>
        <p:nvPicPr>
          <p:cNvPr id="6" name="Imagen 5">
            <a:extLst>
              <a:ext uri="{FF2B5EF4-FFF2-40B4-BE49-F238E27FC236}">
                <a16:creationId xmlns:a16="http://schemas.microsoft.com/office/drawing/2014/main" id="{AB5F3E1C-93A7-497E-AFC3-CB944DD14835}"/>
              </a:ext>
            </a:extLst>
          </p:cNvPr>
          <p:cNvPicPr>
            <a:picLocks noChangeAspect="1"/>
          </p:cNvPicPr>
          <p:nvPr/>
        </p:nvPicPr>
        <p:blipFill>
          <a:blip r:embed="rId2"/>
          <a:stretch>
            <a:fillRect/>
          </a:stretch>
        </p:blipFill>
        <p:spPr>
          <a:xfrm>
            <a:off x="819509" y="3409262"/>
            <a:ext cx="4341077" cy="3046084"/>
          </a:xfrm>
          <a:prstGeom prst="rect">
            <a:avLst/>
          </a:prstGeom>
        </p:spPr>
      </p:pic>
      <p:pic>
        <p:nvPicPr>
          <p:cNvPr id="16" name="Picture 5" descr="C:\Mis documentos\jumbo+c&amp;f.bmp">
            <a:extLst>
              <a:ext uri="{FF2B5EF4-FFF2-40B4-BE49-F238E27FC236}">
                <a16:creationId xmlns:a16="http://schemas.microsoft.com/office/drawing/2014/main" id="{BA283511-2897-4043-BABB-C584F5D7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824" y="3420951"/>
            <a:ext cx="4267200" cy="2117725"/>
          </a:xfrm>
          <a:prstGeom prst="rect">
            <a:avLst/>
          </a:prstGeom>
          <a:noFill/>
          <a:ln w="9525">
            <a:solidFill>
              <a:schemeClr val="tx1"/>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17" name="AutoShape 6">
            <a:extLst>
              <a:ext uri="{FF2B5EF4-FFF2-40B4-BE49-F238E27FC236}">
                <a16:creationId xmlns:a16="http://schemas.microsoft.com/office/drawing/2014/main" id="{36C7AA77-B96D-4C86-A505-8C4CB5039526}"/>
              </a:ext>
            </a:extLst>
          </p:cNvPr>
          <p:cNvSpPr>
            <a:spLocks/>
          </p:cNvSpPr>
          <p:nvPr/>
        </p:nvSpPr>
        <p:spPr bwMode="auto">
          <a:xfrm>
            <a:off x="5813633" y="5624640"/>
            <a:ext cx="4341077" cy="830997"/>
          </a:xfrm>
          <a:prstGeom prst="borderCallout1">
            <a:avLst>
              <a:gd name="adj1" fmla="val 1086"/>
              <a:gd name="adj2" fmla="val 62193"/>
              <a:gd name="adj3" fmla="val -128845"/>
              <a:gd name="adj4" fmla="val 82028"/>
            </a:avLst>
          </a:prstGeom>
          <a:solidFill>
            <a:srgbClr val="FFFFCC"/>
          </a:solidFill>
          <a:ln w="9525">
            <a:solidFill>
              <a:schemeClr val="folHlink"/>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s-ES_tradnl" altLang="es-PE" dirty="0">
                <a:latin typeface="Cascadia Code" panose="020B0609020000020004" pitchFamily="49" charset="0"/>
                <a:ea typeface="Cascadia Code" panose="020B0609020000020004" pitchFamily="49" charset="0"/>
                <a:cs typeface="Cascadia Code" panose="020B0609020000020004" pitchFamily="49" charset="0"/>
              </a:rPr>
              <a:t>Disparos de </a:t>
            </a:r>
            <a:r>
              <a:rPr lang="es-ES_tradnl" altLang="es-PE"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ES_tradnl" altLang="es-PE" dirty="0">
                <a:latin typeface="Cascadia Code" panose="020B0609020000020004" pitchFamily="49" charset="0"/>
                <a:ea typeface="Cascadia Code" panose="020B0609020000020004" pitchFamily="49" charset="0"/>
                <a:cs typeface="Cascadia Code" panose="020B0609020000020004" pitchFamily="49" charset="0"/>
              </a:rPr>
              <a:t> en un Cut &amp; </a:t>
            </a:r>
            <a:r>
              <a:rPr lang="es-ES_tradnl" altLang="es-PE" dirty="0" err="1">
                <a:latin typeface="Cascadia Code" panose="020B0609020000020004" pitchFamily="49" charset="0"/>
                <a:ea typeface="Cascadia Code" panose="020B0609020000020004" pitchFamily="49" charset="0"/>
                <a:cs typeface="Cascadia Code" panose="020B0609020000020004" pitchFamily="49" charset="0"/>
              </a:rPr>
              <a:t>Fill</a:t>
            </a:r>
            <a:endParaRPr lang="es-ES_tradnl" altLang="es-PE"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9259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1027"/>
          <p:cNvSpPr txBox="1">
            <a:spLocks noChangeArrowheads="1"/>
          </p:cNvSpPr>
          <p:nvPr/>
        </p:nvSpPr>
        <p:spPr bwMode="auto">
          <a:xfrm>
            <a:off x="938804" y="4935151"/>
            <a:ext cx="498612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Tx/>
              <a:buChar char="•"/>
            </a:pPr>
            <a:r>
              <a:rPr lang="en-US"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Perforación Horizontal</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Estabilidad de Techo.</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Alto control de dilución</a:t>
            </a:r>
          </a:p>
          <a:p>
            <a:pPr>
              <a:buFontTx/>
              <a:buChar char="•"/>
            </a:pPr>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Alto factor de</a:t>
            </a:r>
          </a:p>
          <a:p>
            <a:r>
              <a:rPr lang="es-PE" altLang="es-PE" sz="1800" dirty="0">
                <a:latin typeface="Cascadia Code" panose="020B0609020000020004" pitchFamily="49" charset="0"/>
                <a:ea typeface="Cascadia Code" panose="020B0609020000020004" pitchFamily="49" charset="0"/>
                <a:cs typeface="Cascadia Code" panose="020B0609020000020004" pitchFamily="49" charset="0"/>
              </a:rPr>
              <a:t>   seguridad.</a:t>
            </a:r>
          </a:p>
        </p:txBody>
      </p:sp>
      <p:pic>
        <p:nvPicPr>
          <p:cNvPr id="44037" name="Picture 1028" descr="C:\PROF-MIN\mebreas.wmf"/>
          <p:cNvPicPr>
            <a:picLocks noChangeAspect="1" noChangeArrowheads="1"/>
          </p:cNvPicPr>
          <p:nvPr/>
        </p:nvPicPr>
        <p:blipFill>
          <a:blip r:embed="rId2" cstate="print">
            <a:extLst>
              <a:ext uri="{28A0092B-C50C-407E-A947-70E740481C1C}">
                <a14:useLocalDpi xmlns:a14="http://schemas.microsoft.com/office/drawing/2010/main" val="0"/>
              </a:ext>
            </a:extLst>
          </a:blip>
          <a:srcRect l="4694" r="12244"/>
          <a:stretch>
            <a:fillRect/>
          </a:stretch>
        </p:blipFill>
        <p:spPr bwMode="auto">
          <a:xfrm>
            <a:off x="6267068" y="3056966"/>
            <a:ext cx="5805621" cy="299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a:extLst>
              <a:ext uri="{FF2B5EF4-FFF2-40B4-BE49-F238E27FC236}">
                <a16:creationId xmlns:a16="http://schemas.microsoft.com/office/drawing/2014/main" id="{BD809C7E-4C4D-4B88-977C-A79D2B29F0D1}"/>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sp>
        <p:nvSpPr>
          <p:cNvPr id="12" name="Rectangle 3">
            <a:extLst>
              <a:ext uri="{FF2B5EF4-FFF2-40B4-BE49-F238E27FC236}">
                <a16:creationId xmlns:a16="http://schemas.microsoft.com/office/drawing/2014/main" id="{C26AD967-02A1-4695-B0A1-AFD59C66C5AC}"/>
              </a:ext>
            </a:extLst>
          </p:cNvPr>
          <p:cNvSpPr>
            <a:spLocks noChangeArrowheads="1"/>
          </p:cNvSpPr>
          <p:nvPr/>
        </p:nvSpPr>
        <p:spPr bwMode="auto">
          <a:xfrm>
            <a:off x="573741" y="1009022"/>
            <a:ext cx="10994282" cy="197993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2075" tIns="46038" rIns="92075" bIns="46038"/>
          <a:lstStyle>
            <a:lvl1pPr marL="342900" indent="-342900">
              <a:spcBef>
                <a:spcPct val="20000"/>
              </a:spcBef>
              <a:buClr>
                <a:schemeClr val="accent2"/>
              </a:buClr>
              <a:buSzPct val="80000"/>
              <a:buFont typeface="Wingdings" panose="05000000000000000000" pitchFamily="2" charset="2"/>
              <a:buChar char="l"/>
              <a:defRPr kumimoji="1" sz="3200" b="1">
                <a:solidFill>
                  <a:schemeClr val="tx1"/>
                </a:solidFill>
                <a:latin typeface="Arial" panose="020B0604020202020204" pitchFamily="34" charset="0"/>
              </a:defRPr>
            </a:lvl1pPr>
            <a:lvl2pPr marL="742950" indent="-285750">
              <a:spcBef>
                <a:spcPct val="20000"/>
              </a:spcBef>
              <a:buChar char="–"/>
              <a:defRPr kumimoji="1" sz="2800" b="1">
                <a:solidFill>
                  <a:schemeClr val="tx1"/>
                </a:solidFill>
                <a:latin typeface="Arial" panose="020B0604020202020204" pitchFamily="34" charset="0"/>
              </a:defRPr>
            </a:lvl2pPr>
            <a:lvl3pPr marL="1143000" indent="-228600">
              <a:spcBef>
                <a:spcPct val="20000"/>
              </a:spcBef>
              <a:buClr>
                <a:schemeClr val="accent2"/>
              </a:buClr>
              <a:buChar char="•"/>
              <a:defRPr kumimoji="1" sz="2400" b="1">
                <a:solidFill>
                  <a:schemeClr val="tx1"/>
                </a:solidFill>
                <a:latin typeface="Arial" panose="020B0604020202020204" pitchFamily="34" charset="0"/>
              </a:defRPr>
            </a:lvl3pPr>
            <a:lvl4pPr marL="1600200" indent="-228600">
              <a:spcBef>
                <a:spcPct val="20000"/>
              </a:spcBef>
              <a:buChar char="–"/>
              <a:defRPr kumimoji="1" sz="2000" b="1">
                <a:solidFill>
                  <a:schemeClr val="tx1"/>
                </a:solidFill>
                <a:latin typeface="Arial" panose="020B0604020202020204" pitchFamily="34" charset="0"/>
              </a:defRPr>
            </a:lvl4pPr>
            <a:lvl5pPr marL="2057400" indent="-228600">
              <a:spcBef>
                <a:spcPct val="20000"/>
              </a:spcBef>
              <a:buClr>
                <a:schemeClr val="accent2"/>
              </a:buClr>
              <a:buChar char="•"/>
              <a:defRPr kumimoji="1" sz="20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kumimoji="1" sz="2000" b="1">
                <a:solidFill>
                  <a:schemeClr val="tx1"/>
                </a:solidFill>
                <a:latin typeface="Arial" panose="020B0604020202020204" pitchFamily="34" charset="0"/>
              </a:defRPr>
            </a:lvl9pPr>
          </a:lstStyle>
          <a:p>
            <a:pPr algn="just">
              <a:buFont typeface="Wingdings" panose="05000000000000000000" pitchFamily="2" charset="2"/>
              <a:buNone/>
              <a:defRPr/>
            </a:pPr>
            <a:r>
              <a:rPr lang="es-ES_tradnl" altLang="es-PE" sz="1800" dirty="0">
                <a:latin typeface="Cascadia Code" panose="020B0609020000020004" pitchFamily="49" charset="0"/>
                <a:ea typeface="Cascadia Code" panose="020B0609020000020004" pitchFamily="49" charset="0"/>
                <a:cs typeface="Cascadia Code" panose="020B0609020000020004" pitchFamily="49" charset="0"/>
              </a:rPr>
              <a:t> 		</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Los diagramas de perforación del </a:t>
            </a:r>
            <a:r>
              <a:rPr lang="es-PE" altLang="es-PE" sz="1800" b="0"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son efectuados con una malla rectangular. </a:t>
            </a:r>
          </a:p>
          <a:p>
            <a:pPr algn="just">
              <a:buFont typeface="Wingdings" panose="05000000000000000000" pitchFamily="2" charset="2"/>
              <a:buNone/>
              <a:defRPr/>
            </a:pP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 </a:t>
            </a:r>
            <a:r>
              <a:rPr lang="es-PE" altLang="es-PE" sz="1800" b="0" dirty="0" err="1">
                <a:latin typeface="Cascadia Code" panose="020B0609020000020004" pitchFamily="49" charset="0"/>
                <a:ea typeface="Cascadia Code" panose="020B0609020000020004" pitchFamily="49" charset="0"/>
                <a:cs typeface="Cascadia Code" panose="020B0609020000020004" pitchFamily="49" charset="0"/>
              </a:rPr>
              <a:t>Burden</a:t>
            </a:r>
            <a:r>
              <a:rPr lang="es-PE" altLang="es-PE" sz="1800" b="0" dirty="0">
                <a:latin typeface="Cascadia Code" panose="020B0609020000020004" pitchFamily="49" charset="0"/>
                <a:ea typeface="Cascadia Code" panose="020B0609020000020004" pitchFamily="49" charset="0"/>
                <a:cs typeface="Cascadia Code" panose="020B0609020000020004" pitchFamily="49" charset="0"/>
              </a:rPr>
              <a:t> : 1.30 m</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Espaciamiento : 1.40 m </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Profundidad : 4.5 m</a:t>
            </a:r>
          </a:p>
          <a:p>
            <a:pPr algn="just">
              <a:buFont typeface="Wingdings" panose="05000000000000000000" pitchFamily="2" charset="2"/>
              <a:buNone/>
              <a:defRPr/>
            </a:pPr>
            <a:r>
              <a:rPr lang="es-ES_tradnl" altLang="es-PE" sz="1800" b="0" dirty="0">
                <a:latin typeface="Cascadia Code" panose="020B0609020000020004" pitchFamily="49" charset="0"/>
                <a:ea typeface="Cascadia Code" panose="020B0609020000020004" pitchFamily="49" charset="0"/>
                <a:cs typeface="Cascadia Code" panose="020B0609020000020004" pitchFamily="49" charset="0"/>
              </a:rPr>
              <a:t>		- diámetro del tal. : 51 mm</a:t>
            </a:r>
          </a:p>
        </p:txBody>
      </p:sp>
      <p:pic>
        <p:nvPicPr>
          <p:cNvPr id="44038" name="Picture 1029" descr="C:\mabreas.wmf"/>
          <p:cNvPicPr>
            <a:picLocks noChangeAspect="1" noChangeArrowheads="1"/>
          </p:cNvPicPr>
          <p:nvPr/>
        </p:nvPicPr>
        <p:blipFill>
          <a:blip r:embed="rId3" cstate="print">
            <a:extLst>
              <a:ext uri="{28A0092B-C50C-407E-A947-70E740481C1C}">
                <a14:useLocalDpi xmlns:a14="http://schemas.microsoft.com/office/drawing/2010/main" val="0"/>
              </a:ext>
            </a:extLst>
          </a:blip>
          <a:srcRect l="3030" t="23662" r="6061" b="8733"/>
          <a:stretch>
            <a:fillRect/>
          </a:stretch>
        </p:blipFill>
        <p:spPr bwMode="auto">
          <a:xfrm>
            <a:off x="754812" y="2819702"/>
            <a:ext cx="50292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2">
            <a:extLst>
              <a:ext uri="{FF2B5EF4-FFF2-40B4-BE49-F238E27FC236}">
                <a16:creationId xmlns:a16="http://schemas.microsoft.com/office/drawing/2014/main" id="{8322899A-AD78-42BF-BC0A-42C8010E0B6E}"/>
              </a:ext>
            </a:extLst>
          </p:cNvPr>
          <p:cNvPicPr>
            <a:picLocks noChangeAspect="1"/>
          </p:cNvPicPr>
          <p:nvPr/>
        </p:nvPicPr>
        <p:blipFill rotWithShape="1">
          <a:blip r:embed="rId4"/>
          <a:srcRect l="22500" t="33913" r="38043" b="12029"/>
          <a:stretch/>
        </p:blipFill>
        <p:spPr>
          <a:xfrm>
            <a:off x="6719904" y="1470211"/>
            <a:ext cx="2449975" cy="1617887"/>
          </a:xfrm>
          <a:prstGeom prst="rect">
            <a:avLst/>
          </a:prstGeom>
        </p:spPr>
      </p:pic>
      <p:sp>
        <p:nvSpPr>
          <p:cNvPr id="9" name="Marcador de fecha 3">
            <a:extLst>
              <a:ext uri="{FF2B5EF4-FFF2-40B4-BE49-F238E27FC236}">
                <a16:creationId xmlns:a16="http://schemas.microsoft.com/office/drawing/2014/main" id="{2364051F-B063-44EE-8437-ADBC5BA2EA58}"/>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4" name="Marcador de número de diapositiva 2">
            <a:extLst>
              <a:ext uri="{FF2B5EF4-FFF2-40B4-BE49-F238E27FC236}">
                <a16:creationId xmlns:a16="http://schemas.microsoft.com/office/drawing/2014/main" id="{F6076690-4694-4D19-839E-66348D0EBD5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37" name="Rectangle 69"/>
          <p:cNvSpPr>
            <a:spLocks noChangeArrowheads="1"/>
          </p:cNvSpPr>
          <p:nvPr/>
        </p:nvSpPr>
        <p:spPr bwMode="auto">
          <a:xfrm>
            <a:off x="2374411" y="910194"/>
            <a:ext cx="7654506" cy="30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kumimoji="1" lang="es-ES_tradnl" altLang="es-PE" sz="2000" b="1" dirty="0">
                <a:solidFill>
                  <a:schemeClr val="accent6">
                    <a:lumMod val="75000"/>
                  </a:schemeClr>
                </a:solidFill>
                <a:latin typeface="+mj-lt"/>
              </a:rPr>
              <a:t>       DIAGRAMAS DE PERFORACION EN DESQUINCHE:</a:t>
            </a:r>
            <a:endParaRPr kumimoji="1" lang="es-ES_tradnl" altLang="es-PE" sz="2000" dirty="0">
              <a:solidFill>
                <a:schemeClr val="accent6">
                  <a:lumMod val="75000"/>
                </a:schemeClr>
              </a:solidFill>
              <a:latin typeface="+mj-lt"/>
            </a:endParaRPr>
          </a:p>
        </p:txBody>
      </p:sp>
      <p:pic>
        <p:nvPicPr>
          <p:cNvPr id="3" name="Imagen 2">
            <a:extLst>
              <a:ext uri="{FF2B5EF4-FFF2-40B4-BE49-F238E27FC236}">
                <a16:creationId xmlns:a16="http://schemas.microsoft.com/office/drawing/2014/main" id="{28E2442B-8128-4939-AABC-089AC50BFAE4}"/>
              </a:ext>
            </a:extLst>
          </p:cNvPr>
          <p:cNvPicPr>
            <a:picLocks noChangeAspect="1"/>
          </p:cNvPicPr>
          <p:nvPr/>
        </p:nvPicPr>
        <p:blipFill rotWithShape="1">
          <a:blip r:embed="rId2"/>
          <a:srcRect l="13182" t="20337" r="35076" b="12997"/>
          <a:stretch/>
        </p:blipFill>
        <p:spPr>
          <a:xfrm>
            <a:off x="1541513" y="1303121"/>
            <a:ext cx="6964132" cy="5047212"/>
          </a:xfrm>
          <a:prstGeom prst="rect">
            <a:avLst/>
          </a:prstGeom>
        </p:spPr>
      </p:pic>
      <p:sp>
        <p:nvSpPr>
          <p:cNvPr id="6" name="CuadroTexto 5">
            <a:extLst>
              <a:ext uri="{FF2B5EF4-FFF2-40B4-BE49-F238E27FC236}">
                <a16:creationId xmlns:a16="http://schemas.microsoft.com/office/drawing/2014/main" id="{9CE3796B-3F8E-44AF-AEDC-FCECF37DE346}"/>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1.2. PERFORACIONES EN LABORES </a:t>
            </a:r>
            <a:r>
              <a:rPr lang="es-ES" b="1" dirty="0">
                <a:solidFill>
                  <a:schemeClr val="accent6">
                    <a:lumMod val="75000"/>
                  </a:schemeClr>
                </a:solidFill>
                <a:latin typeface="+mj-lt"/>
                <a:cs typeface="Arial" panose="020B0604020202020204" pitchFamily="34" charset="0"/>
              </a:rPr>
              <a:t>HORIZONTALES Y SUBHORIZONTALES</a:t>
            </a:r>
            <a:r>
              <a:rPr lang="es-ES" sz="1800" b="1" i="0" u="none" strike="noStrike" baseline="0" dirty="0">
                <a:solidFill>
                  <a:schemeClr val="accent6">
                    <a:lumMod val="75000"/>
                  </a:schemeClr>
                </a:solidFill>
                <a:latin typeface="+mj-lt"/>
                <a:cs typeface="Arial" panose="020B0604020202020204" pitchFamily="34" charset="0"/>
              </a:rPr>
              <a:t>.</a:t>
            </a:r>
          </a:p>
        </p:txBody>
      </p:sp>
      <p:cxnSp>
        <p:nvCxnSpPr>
          <p:cNvPr id="4" name="Conector recto de flecha 3">
            <a:extLst>
              <a:ext uri="{FF2B5EF4-FFF2-40B4-BE49-F238E27FC236}">
                <a16:creationId xmlns:a16="http://schemas.microsoft.com/office/drawing/2014/main" id="{AACD60E6-82E4-4A46-9C86-6E5957FA5616}"/>
              </a:ext>
            </a:extLst>
          </p:cNvPr>
          <p:cNvCxnSpPr>
            <a:cxnSpLocks/>
            <a:endCxn id="15" idx="1"/>
          </p:cNvCxnSpPr>
          <p:nvPr/>
        </p:nvCxnSpPr>
        <p:spPr>
          <a:xfrm flipV="1">
            <a:off x="5124091" y="1842216"/>
            <a:ext cx="2141500" cy="421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3A48695-81E5-4792-AAF8-4352093E7EC0}"/>
              </a:ext>
            </a:extLst>
          </p:cNvPr>
          <p:cNvSpPr txBox="1"/>
          <p:nvPr/>
        </p:nvSpPr>
        <p:spPr>
          <a:xfrm>
            <a:off x="1747560" y="1449827"/>
            <a:ext cx="3117738"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Explotación en yacimientos tipo cuerpo</a:t>
            </a:r>
          </a:p>
        </p:txBody>
      </p:sp>
      <p:cxnSp>
        <p:nvCxnSpPr>
          <p:cNvPr id="13" name="Conector recto de flecha 12">
            <a:extLst>
              <a:ext uri="{FF2B5EF4-FFF2-40B4-BE49-F238E27FC236}">
                <a16:creationId xmlns:a16="http://schemas.microsoft.com/office/drawing/2014/main" id="{F6D40177-6BB6-4C90-B18B-F4B7096FC8D7}"/>
              </a:ext>
            </a:extLst>
          </p:cNvPr>
          <p:cNvCxnSpPr>
            <a:cxnSpLocks/>
            <a:endCxn id="14" idx="1"/>
          </p:cNvCxnSpPr>
          <p:nvPr/>
        </p:nvCxnSpPr>
        <p:spPr>
          <a:xfrm flipV="1">
            <a:off x="6047117" y="3468105"/>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F1E4D889-FE9B-43A8-9334-9C270EBF880B}"/>
              </a:ext>
            </a:extLst>
          </p:cNvPr>
          <p:cNvSpPr txBox="1"/>
          <p:nvPr/>
        </p:nvSpPr>
        <p:spPr>
          <a:xfrm>
            <a:off x="7265591" y="3344994"/>
            <a:ext cx="2173855"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Desquinche por partes (2)</a:t>
            </a:r>
          </a:p>
        </p:txBody>
      </p:sp>
      <p:sp>
        <p:nvSpPr>
          <p:cNvPr id="15" name="CuadroTexto 14">
            <a:extLst>
              <a:ext uri="{FF2B5EF4-FFF2-40B4-BE49-F238E27FC236}">
                <a16:creationId xmlns:a16="http://schemas.microsoft.com/office/drawing/2014/main" id="{BBEFF56C-CEDB-4075-ABB1-D8D7ACB7374D}"/>
              </a:ext>
            </a:extLst>
          </p:cNvPr>
          <p:cNvSpPr txBox="1"/>
          <p:nvPr/>
        </p:nvSpPr>
        <p:spPr>
          <a:xfrm>
            <a:off x="7265591" y="1719105"/>
            <a:ext cx="2173855" cy="246221"/>
          </a:xfrm>
          <a:prstGeom prst="rect">
            <a:avLst/>
          </a:prstGeom>
          <a:noFill/>
        </p:spPr>
        <p:txBody>
          <a:bodyPr wrap="square" rtlCol="0">
            <a:spAutoFit/>
          </a:bodyPr>
          <a:lstStyle/>
          <a:p>
            <a:r>
              <a:rPr lang="es-PE" sz="1000" dirty="0" err="1">
                <a:latin typeface="Cascadia Code" panose="020B0609020000020004" pitchFamily="49" charset="0"/>
                <a:ea typeface="Cascadia Code" panose="020B0609020000020004" pitchFamily="49" charset="0"/>
                <a:cs typeface="Cascadia Code" panose="020B0609020000020004" pitchFamily="49" charset="0"/>
              </a:rPr>
              <a:t>Breasting</a:t>
            </a:r>
            <a:r>
              <a:rPr lang="es-PE" sz="1000" dirty="0">
                <a:latin typeface="Cascadia Code" panose="020B0609020000020004" pitchFamily="49" charset="0"/>
                <a:ea typeface="Cascadia Code" panose="020B0609020000020004" pitchFamily="49" charset="0"/>
                <a:cs typeface="Cascadia Code" panose="020B0609020000020004" pitchFamily="49" charset="0"/>
              </a:rPr>
              <a:t> invertido </a:t>
            </a:r>
            <a:r>
              <a:rPr lang="en-US" sz="1000" dirty="0">
                <a:latin typeface="Cascadia Code" panose="020B0609020000020004" pitchFamily="49" charset="0"/>
                <a:ea typeface="Cascadia Code" panose="020B0609020000020004" pitchFamily="49" charset="0"/>
                <a:cs typeface="Cascadia Code" panose="020B0609020000020004" pitchFamily="49" charset="0"/>
              </a:rPr>
              <a:t>(4)</a:t>
            </a:r>
            <a:endParaRPr lang="es-PE" sz="1000" dirty="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20" name="Conector recto de flecha 19">
            <a:extLst>
              <a:ext uri="{FF2B5EF4-FFF2-40B4-BE49-F238E27FC236}">
                <a16:creationId xmlns:a16="http://schemas.microsoft.com/office/drawing/2014/main" id="{CC001800-2A35-485E-BA45-6C436CA83717}"/>
              </a:ext>
            </a:extLst>
          </p:cNvPr>
          <p:cNvCxnSpPr>
            <a:cxnSpLocks/>
            <a:endCxn id="21" idx="1"/>
          </p:cNvCxnSpPr>
          <p:nvPr/>
        </p:nvCxnSpPr>
        <p:spPr>
          <a:xfrm flipV="1">
            <a:off x="6047117" y="2376040"/>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176BFCD3-9345-4D58-84C7-B3F7D50375B2}"/>
              </a:ext>
            </a:extLst>
          </p:cNvPr>
          <p:cNvSpPr txBox="1"/>
          <p:nvPr/>
        </p:nvSpPr>
        <p:spPr>
          <a:xfrm>
            <a:off x="7265591" y="2252929"/>
            <a:ext cx="1956047"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Taladros largos (3)</a:t>
            </a:r>
          </a:p>
        </p:txBody>
      </p:sp>
      <p:cxnSp>
        <p:nvCxnSpPr>
          <p:cNvPr id="22" name="Conector recto de flecha 21">
            <a:extLst>
              <a:ext uri="{FF2B5EF4-FFF2-40B4-BE49-F238E27FC236}">
                <a16:creationId xmlns:a16="http://schemas.microsoft.com/office/drawing/2014/main" id="{56187566-DE41-411A-859D-9604548C78A4}"/>
              </a:ext>
            </a:extLst>
          </p:cNvPr>
          <p:cNvCxnSpPr>
            <a:cxnSpLocks/>
            <a:endCxn id="23" idx="1"/>
          </p:cNvCxnSpPr>
          <p:nvPr/>
        </p:nvCxnSpPr>
        <p:spPr>
          <a:xfrm flipV="1">
            <a:off x="5837207" y="5312807"/>
            <a:ext cx="1218474" cy="32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8F30D341-0AF6-4117-8FB6-A309D7500407}"/>
              </a:ext>
            </a:extLst>
          </p:cNvPr>
          <p:cNvSpPr txBox="1"/>
          <p:nvPr/>
        </p:nvSpPr>
        <p:spPr>
          <a:xfrm>
            <a:off x="7055681" y="5189696"/>
            <a:ext cx="1956047" cy="246221"/>
          </a:xfrm>
          <a:prstGeom prst="rect">
            <a:avLst/>
          </a:prstGeom>
          <a:noFill/>
        </p:spPr>
        <p:txBody>
          <a:bodyPr wrap="square" rtlCol="0">
            <a:spAutoFit/>
          </a:bodyPr>
          <a:lstStyle/>
          <a:p>
            <a:r>
              <a:rPr lang="es-PE" sz="1000" dirty="0">
                <a:latin typeface="Cascadia Code" panose="020B0609020000020004" pitchFamily="49" charset="0"/>
                <a:ea typeface="Cascadia Code" panose="020B0609020000020004" pitchFamily="49" charset="0"/>
                <a:cs typeface="Cascadia Code" panose="020B0609020000020004" pitchFamily="49" charset="0"/>
              </a:rPr>
              <a:t>Avance frontonero (1)</a:t>
            </a:r>
          </a:p>
        </p:txBody>
      </p:sp>
      <p:sp>
        <p:nvSpPr>
          <p:cNvPr id="16" name="Marcador de fecha 3">
            <a:extLst>
              <a:ext uri="{FF2B5EF4-FFF2-40B4-BE49-F238E27FC236}">
                <a16:creationId xmlns:a16="http://schemas.microsoft.com/office/drawing/2014/main" id="{CEB13814-D68C-45E4-A504-A2D1A61EDF95}"/>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7" name="Marcador de número de diapositiva 2">
            <a:extLst>
              <a:ext uri="{FF2B5EF4-FFF2-40B4-BE49-F238E27FC236}">
                <a16:creationId xmlns:a16="http://schemas.microsoft.com/office/drawing/2014/main" id="{A4793741-DFEE-49A4-ADF1-9C7AE845712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Tree>
    <p:extLst>
      <p:ext uri="{BB962C8B-B14F-4D97-AF65-F5344CB8AC3E}">
        <p14:creationId xmlns:p14="http://schemas.microsoft.com/office/powerpoint/2010/main" val="41582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3248E9-3146-4183-994D-ECCF42088729}"/>
              </a:ext>
            </a:extLst>
          </p:cNvPr>
          <p:cNvPicPr>
            <a:picLocks noChangeAspect="1"/>
          </p:cNvPicPr>
          <p:nvPr/>
        </p:nvPicPr>
        <p:blipFill rotWithShape="1">
          <a:blip r:embed="rId2"/>
          <a:srcRect l="11992" t="24516" r="37650" b="8868"/>
          <a:stretch/>
        </p:blipFill>
        <p:spPr>
          <a:xfrm>
            <a:off x="296903" y="1110249"/>
            <a:ext cx="5888238" cy="5667068"/>
          </a:xfrm>
          <a:prstGeom prst="rect">
            <a:avLst/>
          </a:prstGeom>
        </p:spPr>
      </p:pic>
      <p:sp>
        <p:nvSpPr>
          <p:cNvPr id="8" name="Rectangle 8">
            <a:extLst>
              <a:ext uri="{FF2B5EF4-FFF2-40B4-BE49-F238E27FC236}">
                <a16:creationId xmlns:a16="http://schemas.microsoft.com/office/drawing/2014/main" id="{E4BF0F70-2D90-41A6-A955-EF5C30E3044A}"/>
              </a:ext>
            </a:extLst>
          </p:cNvPr>
          <p:cNvSpPr>
            <a:spLocks noChangeArrowheads="1"/>
          </p:cNvSpPr>
          <p:nvPr/>
        </p:nvSpPr>
        <p:spPr bwMode="auto">
          <a:xfrm>
            <a:off x="6556076" y="1110249"/>
            <a:ext cx="504645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b="1" i="0" u="sng" strike="noStrike" cap="none" normalizeH="0" baseline="0" dirty="0">
                <a:ln>
                  <a:noFill/>
                </a:ln>
                <a:solidFill>
                  <a:schemeClr val="accent1"/>
                </a:solidFill>
                <a:effectLst/>
                <a:latin typeface="Cascadia Code" panose="020B0609020000020004" pitchFamily="49" charset="0"/>
                <a:ea typeface="Cascadia Code" panose="020B0609020000020004" pitchFamily="49" charset="0"/>
                <a:cs typeface="Cascadia Code" panose="020B0609020000020004" pitchFamily="49" charset="0"/>
              </a:rPr>
              <a:t>Posición de corte en el frente</a:t>
            </a: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La ubicación del corte en un frente  es  un tema a considerar por que requiere  de mayor carga especifica causando, las sobre vibraciones y sobre presión;  la ubicación  del corte tiene  que ver con el comportamiento </a:t>
            </a:r>
            <a:r>
              <a:rPr kumimoji="0" lang="es-ES" altLang="es-PE" b="0" i="0" u="none" strike="noStrike" cap="none" normalizeH="0" baseline="0" dirty="0" err="1">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geomecánico</a:t>
            </a:r>
            <a:r>
              <a:rPr kumimoji="0" lang="es-ES"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  de las cajas y techo</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9" name="Imagen 8">
            <a:extLst>
              <a:ext uri="{FF2B5EF4-FFF2-40B4-BE49-F238E27FC236}">
                <a16:creationId xmlns:a16="http://schemas.microsoft.com/office/drawing/2014/main" id="{E299F64B-9265-4B51-8760-6C36A6650DB3}"/>
              </a:ext>
            </a:extLst>
          </p:cNvPr>
          <p:cNvPicPr>
            <a:picLocks noChangeAspect="1"/>
          </p:cNvPicPr>
          <p:nvPr/>
        </p:nvPicPr>
        <p:blipFill rotWithShape="1">
          <a:blip r:embed="rId3"/>
          <a:srcRect l="12652" t="39048" r="36515" b="15017"/>
          <a:stretch/>
        </p:blipFill>
        <p:spPr>
          <a:xfrm>
            <a:off x="6433352" y="3851695"/>
            <a:ext cx="4974934" cy="2351881"/>
          </a:xfrm>
          <a:prstGeom prst="rect">
            <a:avLst/>
          </a:prstGeom>
        </p:spPr>
      </p:pic>
      <p:sp>
        <p:nvSpPr>
          <p:cNvPr id="10" name="Marcador de fecha 3">
            <a:extLst>
              <a:ext uri="{FF2B5EF4-FFF2-40B4-BE49-F238E27FC236}">
                <a16:creationId xmlns:a16="http://schemas.microsoft.com/office/drawing/2014/main" id="{8382719C-2E86-4070-BE62-526417768F99}"/>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1" name="Marcador de número de diapositiva 2">
            <a:extLst>
              <a:ext uri="{FF2B5EF4-FFF2-40B4-BE49-F238E27FC236}">
                <a16:creationId xmlns:a16="http://schemas.microsoft.com/office/drawing/2014/main" id="{8EEAACCA-C296-4A42-BB5A-2F78EB8D2FFB}"/>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
            <a:extLst>
              <a:ext uri="{FF2B5EF4-FFF2-40B4-BE49-F238E27FC236}">
                <a16:creationId xmlns:a16="http://schemas.microsoft.com/office/drawing/2014/main" id="{AB0BD02F-9471-4822-959D-654C3C278713}"/>
              </a:ext>
            </a:extLst>
          </p:cNvPr>
          <p:cNvGrpSpPr>
            <a:grpSpLocks/>
          </p:cNvGrpSpPr>
          <p:nvPr/>
        </p:nvGrpSpPr>
        <p:grpSpPr bwMode="auto">
          <a:xfrm>
            <a:off x="270103" y="4616500"/>
            <a:ext cx="3575818" cy="1693147"/>
            <a:chOff x="2961" y="9544"/>
            <a:chExt cx="4560" cy="1296"/>
          </a:xfrm>
        </p:grpSpPr>
        <p:grpSp>
          <p:nvGrpSpPr>
            <p:cNvPr id="7" name="Group 5">
              <a:extLst>
                <a:ext uri="{FF2B5EF4-FFF2-40B4-BE49-F238E27FC236}">
                  <a16:creationId xmlns:a16="http://schemas.microsoft.com/office/drawing/2014/main" id="{AAA300CA-EB8C-4FF4-994D-E47CC930446B}"/>
                </a:ext>
              </a:extLst>
            </p:cNvPr>
            <p:cNvGrpSpPr>
              <a:grpSpLocks/>
            </p:cNvGrpSpPr>
            <p:nvPr/>
          </p:nvGrpSpPr>
          <p:grpSpPr bwMode="auto">
            <a:xfrm>
              <a:off x="5798" y="9544"/>
              <a:ext cx="1723" cy="1296"/>
              <a:chOff x="3818" y="3381"/>
              <a:chExt cx="2040" cy="1980"/>
            </a:xfrm>
          </p:grpSpPr>
          <p:sp>
            <p:nvSpPr>
              <p:cNvPr id="11" name="AutoShape 7">
                <a:extLst>
                  <a:ext uri="{FF2B5EF4-FFF2-40B4-BE49-F238E27FC236}">
                    <a16:creationId xmlns:a16="http://schemas.microsoft.com/office/drawing/2014/main" id="{B2712704-F02F-4544-B54C-96FE534B337A}"/>
                  </a:ext>
                </a:extLst>
              </p:cNvPr>
              <p:cNvSpPr>
                <a:spLocks noChangeArrowheads="1"/>
              </p:cNvSpPr>
              <p:nvPr/>
            </p:nvSpPr>
            <p:spPr bwMode="auto">
              <a:xfrm rot="-5400000">
                <a:off x="3848" y="335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2" name="Rectangle 6">
                <a:extLst>
                  <a:ext uri="{FF2B5EF4-FFF2-40B4-BE49-F238E27FC236}">
                    <a16:creationId xmlns:a16="http://schemas.microsoft.com/office/drawing/2014/main" id="{E470BB56-DB92-47AF-9940-2FADF653B25A}"/>
                  </a:ext>
                </a:extLst>
              </p:cNvPr>
              <p:cNvSpPr>
                <a:spLocks noChangeArrowheads="1"/>
              </p:cNvSpPr>
              <p:nvPr/>
            </p:nvSpPr>
            <p:spPr bwMode="auto">
              <a:xfrm>
                <a:off x="5018" y="4401"/>
                <a:ext cx="480" cy="360"/>
              </a:xfrm>
              <a:prstGeom prst="rect">
                <a:avLst/>
              </a:prstGeom>
              <a:solidFill>
                <a:srgbClr val="676767"/>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grpSp>
          <p:nvGrpSpPr>
            <p:cNvPr id="8" name="Group 2">
              <a:extLst>
                <a:ext uri="{FF2B5EF4-FFF2-40B4-BE49-F238E27FC236}">
                  <a16:creationId xmlns:a16="http://schemas.microsoft.com/office/drawing/2014/main" id="{B3F1B0CB-EA94-4193-B713-B477B9788621}"/>
                </a:ext>
              </a:extLst>
            </p:cNvPr>
            <p:cNvGrpSpPr>
              <a:grpSpLocks/>
            </p:cNvGrpSpPr>
            <p:nvPr/>
          </p:nvGrpSpPr>
          <p:grpSpPr bwMode="auto">
            <a:xfrm>
              <a:off x="2961" y="9544"/>
              <a:ext cx="1723" cy="1296"/>
              <a:chOff x="98" y="3321"/>
              <a:chExt cx="2040" cy="1980"/>
            </a:xfrm>
          </p:grpSpPr>
          <p:sp>
            <p:nvSpPr>
              <p:cNvPr id="9" name="AutoShape 4">
                <a:extLst>
                  <a:ext uri="{FF2B5EF4-FFF2-40B4-BE49-F238E27FC236}">
                    <a16:creationId xmlns:a16="http://schemas.microsoft.com/office/drawing/2014/main" id="{9D40B62E-F217-4599-B9AB-3CAC1D02D427}"/>
                  </a:ext>
                </a:extLst>
              </p:cNvPr>
              <p:cNvSpPr>
                <a:spLocks noChangeArrowheads="1"/>
              </p:cNvSpPr>
              <p:nvPr/>
            </p:nvSpPr>
            <p:spPr bwMode="auto">
              <a:xfrm rot="-5400000">
                <a:off x="128" y="329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0" name="Rectangle 3">
                <a:extLst>
                  <a:ext uri="{FF2B5EF4-FFF2-40B4-BE49-F238E27FC236}">
                    <a16:creationId xmlns:a16="http://schemas.microsoft.com/office/drawing/2014/main" id="{EDC12002-FEAC-4C3F-B4E8-09181C7A196F}"/>
                  </a:ext>
                </a:extLst>
              </p:cNvPr>
              <p:cNvSpPr>
                <a:spLocks noChangeArrowheads="1"/>
              </p:cNvSpPr>
              <p:nvPr/>
            </p:nvSpPr>
            <p:spPr bwMode="auto">
              <a:xfrm>
                <a:off x="458" y="4401"/>
                <a:ext cx="480" cy="360"/>
              </a:xfrm>
              <a:prstGeom prst="rect">
                <a:avLst/>
              </a:prstGeom>
              <a:gradFill rotWithShape="0">
                <a:gsLst>
                  <a:gs pos="0">
                    <a:srgbClr val="808080"/>
                  </a:gs>
                  <a:gs pos="100000">
                    <a:srgbClr val="808080">
                      <a:gamma/>
                      <a:shade val="46275"/>
                      <a:invGamma/>
                    </a:srgbClr>
                  </a:gs>
                </a:gsLst>
                <a:lin ang="5400000" scaled="1"/>
              </a:gra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grpSp>
      <p:sp>
        <p:nvSpPr>
          <p:cNvPr id="13" name="Rectangle 9">
            <a:extLst>
              <a:ext uri="{FF2B5EF4-FFF2-40B4-BE49-F238E27FC236}">
                <a16:creationId xmlns:a16="http://schemas.microsoft.com/office/drawing/2014/main" id="{DBBB7765-93CA-43C7-B07C-B8EAFFAFCAC0}"/>
              </a:ext>
            </a:extLst>
          </p:cNvPr>
          <p:cNvSpPr>
            <a:spLocks noChangeArrowheads="1"/>
          </p:cNvSpPr>
          <p:nvPr/>
        </p:nvSpPr>
        <p:spPr bwMode="auto">
          <a:xfrm>
            <a:off x="359148" y="855645"/>
            <a:ext cx="379101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806700" algn="ctr"/>
                <a:tab pos="5611813"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49263" algn="r"/>
                <a:tab pos="2806700" algn="ctr"/>
                <a:tab pos="5611813" algn="r"/>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a.-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La posición mostrada depende del  comportamiento geomecánico de las cajas, y de las direcciones relativas  de los estratos  con respecto al eje   del Túnel – Rampa; pudiendo encontrarse en paralelo, perpendicular y oblicua al eje de  la rampa.  En otras palabras si el hastial derecho es de mala calidad rocosa el corte se debe realizar casi junto al hastial izquierdo y viceversa</a:t>
            </a:r>
          </a:p>
        </p:txBody>
      </p:sp>
      <p:grpSp>
        <p:nvGrpSpPr>
          <p:cNvPr id="3" name="Group 1">
            <a:extLst>
              <a:ext uri="{FF2B5EF4-FFF2-40B4-BE49-F238E27FC236}">
                <a16:creationId xmlns:a16="http://schemas.microsoft.com/office/drawing/2014/main" id="{9AF62087-BFAE-43BD-8A2E-F8AB5FA58845}"/>
              </a:ext>
            </a:extLst>
          </p:cNvPr>
          <p:cNvGrpSpPr>
            <a:grpSpLocks/>
          </p:cNvGrpSpPr>
          <p:nvPr/>
        </p:nvGrpSpPr>
        <p:grpSpPr bwMode="auto">
          <a:xfrm>
            <a:off x="6612040" y="1844595"/>
            <a:ext cx="2109265" cy="1838227"/>
            <a:chOff x="98" y="6021"/>
            <a:chExt cx="2040" cy="1980"/>
          </a:xfrm>
        </p:grpSpPr>
        <p:sp>
          <p:nvSpPr>
            <p:cNvPr id="14" name="AutoShape 3">
              <a:extLst>
                <a:ext uri="{FF2B5EF4-FFF2-40B4-BE49-F238E27FC236}">
                  <a16:creationId xmlns:a16="http://schemas.microsoft.com/office/drawing/2014/main" id="{E8F4951B-518C-4F16-BAC0-A23B5E1C660A}"/>
                </a:ext>
              </a:extLst>
            </p:cNvPr>
            <p:cNvSpPr>
              <a:spLocks noChangeArrowheads="1"/>
            </p:cNvSpPr>
            <p:nvPr/>
          </p:nvSpPr>
          <p:spPr bwMode="auto">
            <a:xfrm rot="-5400000">
              <a:off x="128" y="5991"/>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sp>
          <p:nvSpPr>
            <p:cNvPr id="15" name="Rectangle 2">
              <a:extLst>
                <a:ext uri="{FF2B5EF4-FFF2-40B4-BE49-F238E27FC236}">
                  <a16:creationId xmlns:a16="http://schemas.microsoft.com/office/drawing/2014/main" id="{1D0DB077-3A35-4F98-89DD-3D17AD2E2F94}"/>
                </a:ext>
              </a:extLst>
            </p:cNvPr>
            <p:cNvSpPr>
              <a:spLocks noChangeArrowheads="1"/>
            </p:cNvSpPr>
            <p:nvPr/>
          </p:nvSpPr>
          <p:spPr bwMode="auto">
            <a:xfrm>
              <a:off x="818" y="6921"/>
              <a:ext cx="480" cy="360"/>
            </a:xfrm>
            <a:prstGeom prst="rect">
              <a:avLst/>
            </a:prstGeom>
            <a:solidFill>
              <a:srgbClr val="80808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a:p>
          </p:txBody>
        </p:sp>
      </p:grpSp>
      <p:sp>
        <p:nvSpPr>
          <p:cNvPr id="16" name="Rectangle 5">
            <a:extLst>
              <a:ext uri="{FF2B5EF4-FFF2-40B4-BE49-F238E27FC236}">
                <a16:creationId xmlns:a16="http://schemas.microsoft.com/office/drawing/2014/main" id="{4D060060-24DA-4AE3-B489-FB74FA205EF1}"/>
              </a:ext>
            </a:extLst>
          </p:cNvPr>
          <p:cNvSpPr>
            <a:spLocks noChangeArrowheads="1"/>
          </p:cNvSpPr>
          <p:nvPr/>
        </p:nvSpPr>
        <p:spPr bwMode="auto">
          <a:xfrm>
            <a:off x="4893026" y="737238"/>
            <a:ext cx="703555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b.-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Posición  mostrada es la mas común  utilizada generalmente,  pero se debe utilizar cuando  no tenemos problemas alguno de calidad de macizo rocoso tanto en cajas y techo.  </a:t>
            </a:r>
            <a:endParaRPr kumimoji="0" lang="es-PE" altLang="es-PE"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8" name="CuadroTexto 17">
            <a:extLst>
              <a:ext uri="{FF2B5EF4-FFF2-40B4-BE49-F238E27FC236}">
                <a16:creationId xmlns:a16="http://schemas.microsoft.com/office/drawing/2014/main" id="{327C923C-468A-4515-B6FA-FD0250C4D4CD}"/>
              </a:ext>
            </a:extLst>
          </p:cNvPr>
          <p:cNvSpPr txBox="1"/>
          <p:nvPr/>
        </p:nvSpPr>
        <p:spPr>
          <a:xfrm>
            <a:off x="360828" y="448529"/>
            <a:ext cx="8360477"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cs typeface="Arial" panose="020B0604020202020204" pitchFamily="34" charset="0"/>
              </a:rPr>
              <a:t>POSICIÓN DE LOS ARRANQUES.</a:t>
            </a:r>
          </a:p>
        </p:txBody>
      </p:sp>
      <p:sp>
        <p:nvSpPr>
          <p:cNvPr id="19" name="Rectangle 6">
            <a:extLst>
              <a:ext uri="{FF2B5EF4-FFF2-40B4-BE49-F238E27FC236}">
                <a16:creationId xmlns:a16="http://schemas.microsoft.com/office/drawing/2014/main" id="{7CD933FC-392B-4078-91B5-CEB3CD08764A}"/>
              </a:ext>
            </a:extLst>
          </p:cNvPr>
          <p:cNvSpPr>
            <a:spLocks noChangeArrowheads="1"/>
          </p:cNvSpPr>
          <p:nvPr/>
        </p:nvSpPr>
        <p:spPr bwMode="auto">
          <a:xfrm>
            <a:off x="5193102" y="3652173"/>
            <a:ext cx="673547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1"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c .- </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Posición  del corte que representa  ventajas, reducción del afecto en la </a:t>
            </a:r>
            <a:r>
              <a:rPr kumimoji="0" lang="es-ES" altLang="es-PE" sz="1600" b="0" i="0" u="none" strike="noStrike" cap="none" normalizeH="0" baseline="0" dirty="0" err="1">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sobrerotura</a:t>
            </a: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 en el techo por el explosivo. A ese nivel se puede variar su lado de ubicación dependiendo  del comportamiento de  las cajas.</a:t>
            </a:r>
            <a:endParaRPr kumimoji="0" lang="es-PE"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1" name="Group 1">
            <a:extLst>
              <a:ext uri="{FF2B5EF4-FFF2-40B4-BE49-F238E27FC236}">
                <a16:creationId xmlns:a16="http://schemas.microsoft.com/office/drawing/2014/main" id="{E1DF8DE9-55A1-4F3C-9BB2-3EDC446D2AA4}"/>
              </a:ext>
            </a:extLst>
          </p:cNvPr>
          <p:cNvGrpSpPr>
            <a:grpSpLocks/>
          </p:cNvGrpSpPr>
          <p:nvPr/>
        </p:nvGrpSpPr>
        <p:grpSpPr bwMode="auto">
          <a:xfrm>
            <a:off x="5193102" y="4773059"/>
            <a:ext cx="5867724" cy="1536590"/>
            <a:chOff x="-1633" y="5404"/>
            <a:chExt cx="5377" cy="1267"/>
          </a:xfrm>
        </p:grpSpPr>
        <p:grpSp>
          <p:nvGrpSpPr>
            <p:cNvPr id="22" name="Group 3">
              <a:extLst>
                <a:ext uri="{FF2B5EF4-FFF2-40B4-BE49-F238E27FC236}">
                  <a16:creationId xmlns:a16="http://schemas.microsoft.com/office/drawing/2014/main" id="{B88D7F0B-3EAC-4018-8597-D9312B534E8D}"/>
                </a:ext>
              </a:extLst>
            </p:cNvPr>
            <p:cNvGrpSpPr>
              <a:grpSpLocks/>
            </p:cNvGrpSpPr>
            <p:nvPr/>
          </p:nvGrpSpPr>
          <p:grpSpPr bwMode="auto">
            <a:xfrm>
              <a:off x="2061" y="5404"/>
              <a:ext cx="1683" cy="1267"/>
              <a:chOff x="3577" y="6199"/>
              <a:chExt cx="2040" cy="1980"/>
            </a:xfrm>
          </p:grpSpPr>
          <p:sp>
            <p:nvSpPr>
              <p:cNvPr id="24" name="AutoShape 5">
                <a:extLst>
                  <a:ext uri="{FF2B5EF4-FFF2-40B4-BE49-F238E27FC236}">
                    <a16:creationId xmlns:a16="http://schemas.microsoft.com/office/drawing/2014/main" id="{B8A8E992-4F66-4544-9B63-D3D70571EB19}"/>
                  </a:ext>
                </a:extLst>
              </p:cNvPr>
              <p:cNvSpPr>
                <a:spLocks noChangeArrowheads="1"/>
              </p:cNvSpPr>
              <p:nvPr/>
            </p:nvSpPr>
            <p:spPr bwMode="auto">
              <a:xfrm rot="16200000">
                <a:off x="3607" y="6169"/>
                <a:ext cx="1980" cy="2040"/>
              </a:xfrm>
              <a:prstGeom prst="flowChartDelay">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sz="2400"/>
              </a:p>
            </p:txBody>
          </p:sp>
          <p:sp>
            <p:nvSpPr>
              <p:cNvPr id="25" name="Rectangle 4">
                <a:extLst>
                  <a:ext uri="{FF2B5EF4-FFF2-40B4-BE49-F238E27FC236}">
                    <a16:creationId xmlns:a16="http://schemas.microsoft.com/office/drawing/2014/main" id="{94A8711B-1F2E-456D-B995-84F40676B656}"/>
                  </a:ext>
                </a:extLst>
              </p:cNvPr>
              <p:cNvSpPr>
                <a:spLocks noChangeArrowheads="1"/>
              </p:cNvSpPr>
              <p:nvPr/>
            </p:nvSpPr>
            <p:spPr bwMode="auto">
              <a:xfrm>
                <a:off x="4298" y="7461"/>
                <a:ext cx="480" cy="360"/>
              </a:xfrm>
              <a:prstGeom prst="rect">
                <a:avLst/>
              </a:prstGeom>
              <a:solidFill>
                <a:srgbClr val="80808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s-PE" sz="2400"/>
              </a:p>
            </p:txBody>
          </p:sp>
        </p:grpSp>
        <p:sp>
          <p:nvSpPr>
            <p:cNvPr id="23" name="Text Box 2">
              <a:extLst>
                <a:ext uri="{FF2B5EF4-FFF2-40B4-BE49-F238E27FC236}">
                  <a16:creationId xmlns:a16="http://schemas.microsoft.com/office/drawing/2014/main" id="{B86F653D-44B4-4B6B-B670-A7307FE63947}"/>
                </a:ext>
              </a:extLst>
            </p:cNvPr>
            <p:cNvSpPr txBox="1">
              <a:spLocks noChangeArrowheads="1"/>
            </p:cNvSpPr>
            <p:nvPr/>
          </p:nvSpPr>
          <p:spPr bwMode="auto">
            <a:xfrm>
              <a:off x="-1633" y="5509"/>
              <a:ext cx="3240" cy="10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Cascadia Code" panose="020B0609020000020004" pitchFamily="49" charset="0"/>
                  <a:ea typeface="Cascadia Code" panose="020B0609020000020004" pitchFamily="49" charset="0"/>
                  <a:cs typeface="Cascadia Code" panose="020B0609020000020004" pitchFamily="49" charset="0"/>
                </a:rPr>
                <a:t>Contribuye en romper el efecto negativo  de la gravedad, que posiblemente genera los tacos, por lo tanto beneficia el  avance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600" b="0" i="0" u="none" strike="noStrike" cap="none" normalizeH="0" baseline="0" dirty="0">
                <a:ln>
                  <a:noFill/>
                </a:ln>
                <a:solidFill>
                  <a:schemeClr val="tx1"/>
                </a:solidFill>
                <a:effectLst/>
                <a:latin typeface="Arial" panose="020B0604020202020204" pitchFamily="34" charset="0"/>
              </a:endParaRPr>
            </a:p>
          </p:txBody>
        </p:sp>
      </p:grpSp>
      <p:sp>
        <p:nvSpPr>
          <p:cNvPr id="26" name="Marcador de fecha 3">
            <a:extLst>
              <a:ext uri="{FF2B5EF4-FFF2-40B4-BE49-F238E27FC236}">
                <a16:creationId xmlns:a16="http://schemas.microsoft.com/office/drawing/2014/main" id="{9EC10A12-3821-47E9-A5DC-510E88B41271}"/>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27" name="Marcador de número de diapositiva 2">
            <a:extLst>
              <a:ext uri="{FF2B5EF4-FFF2-40B4-BE49-F238E27FC236}">
                <a16:creationId xmlns:a16="http://schemas.microsoft.com/office/drawing/2014/main" id="{B181BEAF-7880-454C-92D6-B06957A54BE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Tree>
    <p:extLst>
      <p:ext uri="{BB962C8B-B14F-4D97-AF65-F5344CB8AC3E}">
        <p14:creationId xmlns:p14="http://schemas.microsoft.com/office/powerpoint/2010/main" val="71596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360828" y="1531729"/>
            <a:ext cx="5143501" cy="5218401"/>
          </a:xfrm>
        </p:spPr>
        <p:txBody>
          <a:bodyPr>
            <a:noAutofit/>
          </a:bodyPr>
          <a:lstStyle/>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Cajas laterales</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Paredes de la galería y siempre se disponen verticales, salvo que el método constructivo sea realizado mediante máquinas </a:t>
            </a:r>
            <a:r>
              <a:rPr lang="es-PE" sz="1400" dirty="0" err="1">
                <a:latin typeface="Cascadia Code" panose="020B0609020000020004" pitchFamily="49" charset="0"/>
                <a:ea typeface="Cascadia Code" panose="020B0609020000020004" pitchFamily="49" charset="0"/>
                <a:cs typeface="Cascadia Code" panose="020B0609020000020004" pitchFamily="49" charset="0"/>
              </a:rPr>
              <a:t>tuneleras</a:t>
            </a:r>
            <a:r>
              <a:rPr lang="es-PE" sz="1400" dirty="0">
                <a:latin typeface="Cascadia Code" panose="020B0609020000020004" pitchFamily="49" charset="0"/>
                <a:ea typeface="Cascadia Code" panose="020B0609020000020004" pitchFamily="49" charset="0"/>
                <a:cs typeface="Cascadia Code" panose="020B0609020000020004" pitchFamily="49" charset="0"/>
              </a:rPr>
              <a:t>.</a:t>
            </a:r>
          </a:p>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Piso</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Base de la galería Puede ser horizontal o presentar inclinaciones poseer galería. inclinaciones, o no carpetas de rodados, canaletas </a:t>
            </a:r>
            <a:r>
              <a:rPr lang="en-US" sz="1400" dirty="0">
                <a:latin typeface="Cascadia Code" panose="020B0609020000020004" pitchFamily="49" charset="0"/>
                <a:ea typeface="Cascadia Code" panose="020B0609020000020004" pitchFamily="49" charset="0"/>
                <a:cs typeface="Cascadia Code" panose="020B0609020000020004" pitchFamily="49" charset="0"/>
              </a:rPr>
              <a:t>para </a:t>
            </a:r>
            <a:r>
              <a:rPr lang="en-US" sz="1400" dirty="0" err="1">
                <a:latin typeface="Cascadia Code" panose="020B0609020000020004" pitchFamily="49" charset="0"/>
                <a:ea typeface="Cascadia Code" panose="020B0609020000020004" pitchFamily="49" charset="0"/>
                <a:cs typeface="Cascadia Code" panose="020B0609020000020004" pitchFamily="49" charset="0"/>
              </a:rPr>
              <a:t>drenaje</a:t>
            </a:r>
            <a:r>
              <a:rPr lang="en-US" sz="1400" dirty="0">
                <a:latin typeface="Cascadia Code" panose="020B0609020000020004" pitchFamily="49" charset="0"/>
                <a:ea typeface="Cascadia Code" panose="020B0609020000020004" pitchFamily="49" charset="0"/>
                <a:cs typeface="Cascadia Code" panose="020B0609020000020004" pitchFamily="49" charset="0"/>
              </a:rPr>
              <a:t>, etc.</a:t>
            </a:r>
          </a:p>
          <a:p>
            <a:pPr algn="just">
              <a:lnSpc>
                <a:spcPct val="80000"/>
              </a:lnSpc>
              <a:buFont typeface="Wingdings" pitchFamily="2" charset="2"/>
              <a:buNone/>
            </a:pPr>
            <a:r>
              <a:rPr lang="en-US" sz="1400" b="1" dirty="0" err="1">
                <a:latin typeface="Cascadia Code" panose="020B0609020000020004" pitchFamily="49" charset="0"/>
                <a:ea typeface="Cascadia Code" panose="020B0609020000020004" pitchFamily="49" charset="0"/>
                <a:cs typeface="Cascadia Code" panose="020B0609020000020004" pitchFamily="49" charset="0"/>
              </a:rPr>
              <a:t>Techo</a:t>
            </a:r>
            <a:endParaRPr lang="en-US" sz="1400" b="1" dirty="0">
              <a:latin typeface="Cascadia Code" panose="020B0609020000020004" pitchFamily="49" charset="0"/>
              <a:ea typeface="Cascadia Code" panose="020B0609020000020004" pitchFamily="49" charset="0"/>
              <a:cs typeface="Cascadia Code" panose="020B0609020000020004" pitchFamily="49" charset="0"/>
            </a:endParaRP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Corresponde a la parte superior de la galería y su geometría es típicamente semicircular o de arco imperfecto.</a:t>
            </a:r>
          </a:p>
          <a:p>
            <a:pPr algn="just">
              <a:lnSpc>
                <a:spcPct val="80000"/>
              </a:lnSpc>
              <a:buFont typeface="Wingdings" pitchFamily="2" charset="2"/>
              <a:buNone/>
            </a:pPr>
            <a:r>
              <a:rPr lang="es-PE" sz="1400" b="1" dirty="0">
                <a:latin typeface="Cascadia Code" panose="020B0609020000020004" pitchFamily="49" charset="0"/>
                <a:ea typeface="Cascadia Code" panose="020B0609020000020004" pitchFamily="49" charset="0"/>
                <a:cs typeface="Cascadia Code" panose="020B0609020000020004" pitchFamily="49" charset="0"/>
              </a:rPr>
              <a:t>Punto Inicio Curvatura</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Representa el punto de inicio para el radio que define el techo de la sección para la galería.</a:t>
            </a:r>
          </a:p>
          <a:p>
            <a:pPr algn="just">
              <a:lnSpc>
                <a:spcPct val="80000"/>
              </a:lnSpc>
              <a:buFont typeface="Wingdings" pitchFamily="2" charset="2"/>
              <a:buNone/>
            </a:pPr>
            <a:r>
              <a:rPr lang="en-US" sz="1400" b="1" dirty="0">
                <a:latin typeface="Cascadia Code" panose="020B0609020000020004" pitchFamily="49" charset="0"/>
                <a:ea typeface="Cascadia Code" panose="020B0609020000020004" pitchFamily="49" charset="0"/>
                <a:cs typeface="Cascadia Code" panose="020B0609020000020004" pitchFamily="49" charset="0"/>
              </a:rPr>
              <a:t>Radio</a:t>
            </a:r>
          </a:p>
          <a:p>
            <a:pPr algn="just">
              <a:lnSpc>
                <a:spcPct val="80000"/>
              </a:lnSpc>
            </a:pPr>
            <a:r>
              <a:rPr lang="es-PE" sz="1400" dirty="0">
                <a:latin typeface="Cascadia Code" panose="020B0609020000020004" pitchFamily="49" charset="0"/>
                <a:ea typeface="Cascadia Code" panose="020B0609020000020004" pitchFamily="49" charset="0"/>
                <a:cs typeface="Cascadia Code" panose="020B0609020000020004" pitchFamily="49" charset="0"/>
              </a:rPr>
              <a:t>Corresponde a la distancia desde el punto de inicio de curvatura al techo de la galería.</a:t>
            </a:r>
          </a:p>
        </p:txBody>
      </p:sp>
      <p:pic>
        <p:nvPicPr>
          <p:cNvPr id="10" name="Picture 4">
            <a:extLst>
              <a:ext uri="{FF2B5EF4-FFF2-40B4-BE49-F238E27FC236}">
                <a16:creationId xmlns:a16="http://schemas.microsoft.com/office/drawing/2014/main" id="{81EE01A3-7C33-4948-B7FF-727632E86B85}"/>
              </a:ext>
            </a:extLst>
          </p:cNvPr>
          <p:cNvPicPr>
            <a:picLocks noChangeAspect="1" noChangeArrowheads="1"/>
          </p:cNvPicPr>
          <p:nvPr/>
        </p:nvPicPr>
        <p:blipFill>
          <a:blip r:embed="rId2"/>
          <a:srcRect/>
          <a:stretch>
            <a:fillRect/>
          </a:stretch>
        </p:blipFill>
        <p:spPr>
          <a:xfrm>
            <a:off x="6016533" y="1540888"/>
            <a:ext cx="5750201" cy="4868583"/>
          </a:xfrm>
          <a:prstGeom prst="rect">
            <a:avLst/>
          </a:prstGeom>
          <a:ln>
            <a:noFill/>
          </a:ln>
          <a:effectLst>
            <a:softEdge rad="112500"/>
          </a:effectLst>
        </p:spPr>
      </p:pic>
      <p:sp>
        <p:nvSpPr>
          <p:cNvPr id="11" name="CuadroTexto 10">
            <a:extLst>
              <a:ext uri="{FF2B5EF4-FFF2-40B4-BE49-F238E27FC236}">
                <a16:creationId xmlns:a16="http://schemas.microsoft.com/office/drawing/2014/main" id="{922FE17A-A1D5-42F4-8602-34B95F7ABF80}"/>
              </a:ext>
            </a:extLst>
          </p:cNvPr>
          <p:cNvSpPr txBox="1"/>
          <p:nvPr/>
        </p:nvSpPr>
        <p:spPr>
          <a:xfrm>
            <a:off x="2384604" y="876792"/>
            <a:ext cx="6956612" cy="314381"/>
          </a:xfrm>
          <a:prstGeom prst="rect">
            <a:avLst/>
          </a:prstGeom>
          <a:noFill/>
        </p:spPr>
        <p:txBody>
          <a:bodyPr wrap="square">
            <a:spAutoFit/>
          </a:bodyPr>
          <a:lstStyle/>
          <a:p>
            <a:pPr algn="just">
              <a:lnSpc>
                <a:spcPct val="80000"/>
              </a:lnSpc>
              <a:buFont typeface="Wingdings" pitchFamily="2" charset="2"/>
              <a:buNone/>
            </a:pPr>
            <a:r>
              <a:rPr lang="en-US" sz="1800" b="1"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COMPONENTES BÁSICOS PARA LABORES SUB HORIZONTALES</a:t>
            </a:r>
          </a:p>
        </p:txBody>
      </p:sp>
      <p:sp>
        <p:nvSpPr>
          <p:cNvPr id="7" name="Marcador de fecha 3">
            <a:extLst>
              <a:ext uri="{FF2B5EF4-FFF2-40B4-BE49-F238E27FC236}">
                <a16:creationId xmlns:a16="http://schemas.microsoft.com/office/drawing/2014/main" id="{4C7F7CEA-442D-4ABF-B8ED-E65ADDCAA575}"/>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8" name="Marcador de número de diapositiva 2">
            <a:extLst>
              <a:ext uri="{FF2B5EF4-FFF2-40B4-BE49-F238E27FC236}">
                <a16:creationId xmlns:a16="http://schemas.microsoft.com/office/drawing/2014/main" id="{D224CEA8-0BB8-4FB4-937B-ADBE006E2BE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idx="1"/>
          </p:nvPr>
        </p:nvSpPr>
        <p:spPr>
          <a:xfrm>
            <a:off x="296902" y="973926"/>
            <a:ext cx="5483352" cy="4440756"/>
          </a:xfrm>
        </p:spPr>
        <p:txBody>
          <a:bodyPr>
            <a:normAutofit fontScale="77500" lnSpcReduction="20000"/>
          </a:bodyPr>
          <a:lstStyle/>
          <a:p>
            <a:pPr marL="533400" indent="-533400" algn="just">
              <a:buNone/>
            </a:pPr>
            <a:r>
              <a:rPr lang="en-US" dirty="0">
                <a:latin typeface="Cascadia Code" panose="020B0609020000020004" pitchFamily="49" charset="0"/>
                <a:ea typeface="Cascadia Code" panose="020B0609020000020004" pitchFamily="49" charset="0"/>
                <a:cs typeface="Cascadia Code" panose="020B0609020000020004" pitchFamily="49" charset="0"/>
              </a:rPr>
              <a:t>Se </a:t>
            </a:r>
            <a:r>
              <a:rPr lang="en-US" dirty="0" err="1">
                <a:latin typeface="Cascadia Code" panose="020B0609020000020004" pitchFamily="49" charset="0"/>
                <a:ea typeface="Cascadia Code" panose="020B0609020000020004" pitchFamily="49" charset="0"/>
                <a:cs typeface="Cascadia Code" panose="020B0609020000020004" pitchFamily="49" charset="0"/>
              </a:rPr>
              <a:t>encuentran</a:t>
            </a:r>
            <a:r>
              <a:rPr lang="en-US" dirty="0">
                <a:latin typeface="Cascadia Code" panose="020B0609020000020004" pitchFamily="49" charset="0"/>
                <a:ea typeface="Cascadia Code" panose="020B0609020000020004" pitchFamily="49" charset="0"/>
                <a:cs typeface="Cascadia Code" panose="020B0609020000020004" pitchFamily="49" charset="0"/>
              </a:rPr>
              <a:t> dos </a:t>
            </a:r>
            <a:r>
              <a:rPr lang="en-US" dirty="0" err="1">
                <a:latin typeface="Cascadia Code" panose="020B0609020000020004" pitchFamily="49" charset="0"/>
                <a:ea typeface="Cascadia Code" panose="020B0609020000020004" pitchFamily="49" charset="0"/>
                <a:cs typeface="Cascadia Code" panose="020B0609020000020004" pitchFamily="49" charset="0"/>
              </a:rPr>
              <a:t>formas</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típicas</a:t>
            </a:r>
            <a:r>
              <a:rPr lang="en-US" dirty="0">
                <a:latin typeface="Cascadia Code" panose="020B0609020000020004" pitchFamily="49" charset="0"/>
                <a:ea typeface="Cascadia Code" panose="020B0609020000020004" pitchFamily="49" charset="0"/>
                <a:cs typeface="Cascadia Code" panose="020B0609020000020004" pitchFamily="49" charset="0"/>
              </a:rPr>
              <a:t>:</a:t>
            </a:r>
          </a:p>
          <a:p>
            <a:pPr marL="533400" indent="-533400" algn="just">
              <a:buFontTx/>
              <a:buAutoNum type="arabicPeriod"/>
            </a:pPr>
            <a:r>
              <a:rPr lang="en-US" dirty="0">
                <a:latin typeface="Cascadia Code" panose="020B0609020000020004" pitchFamily="49" charset="0"/>
                <a:ea typeface="Cascadia Code" panose="020B0609020000020004" pitchFamily="49" charset="0"/>
                <a:cs typeface="Cascadia Code" panose="020B0609020000020004" pitchFamily="49" charset="0"/>
              </a:rPr>
              <a:t>Semicircular, </a:t>
            </a:r>
            <a:r>
              <a:rPr lang="en-US" dirty="0" err="1">
                <a:latin typeface="Cascadia Code" panose="020B0609020000020004" pitchFamily="49" charset="0"/>
                <a:ea typeface="Cascadia Code" panose="020B0609020000020004" pitchFamily="49" charset="0"/>
                <a:cs typeface="Cascadia Code" panose="020B0609020000020004" pitchFamily="49" charset="0"/>
              </a:rPr>
              <a:t>cuya</a:t>
            </a:r>
            <a:r>
              <a:rPr lang="en-US" dirty="0">
                <a:latin typeface="Cascadia Code" panose="020B0609020000020004" pitchFamily="49" charset="0"/>
                <a:ea typeface="Cascadia Code" panose="020B0609020000020004" pitchFamily="49" charset="0"/>
                <a:cs typeface="Cascadia Code" panose="020B0609020000020004" pitchFamily="49" charset="0"/>
              </a:rPr>
              <a:t> principal </a:t>
            </a:r>
            <a:r>
              <a:rPr lang="en-US" dirty="0" err="1">
                <a:latin typeface="Cascadia Code" panose="020B0609020000020004" pitchFamily="49" charset="0"/>
                <a:ea typeface="Cascadia Code" panose="020B0609020000020004" pitchFamily="49" charset="0"/>
                <a:cs typeface="Cascadia Code" panose="020B0609020000020004" pitchFamily="49" charset="0"/>
              </a:rPr>
              <a:t>característica</a:t>
            </a:r>
            <a:r>
              <a:rPr lang="en-US" dirty="0">
                <a:latin typeface="Cascadia Code" panose="020B0609020000020004" pitchFamily="49" charset="0"/>
                <a:ea typeface="Cascadia Code" panose="020B0609020000020004" pitchFamily="49" charset="0"/>
                <a:cs typeface="Cascadia Code" panose="020B0609020000020004" pitchFamily="49" charset="0"/>
              </a:rPr>
              <a:t> define un arco perfecto </a:t>
            </a:r>
            <a:r>
              <a:rPr lang="en-US" dirty="0" err="1">
                <a:latin typeface="Cascadia Code" panose="020B0609020000020004" pitchFamily="49" charset="0"/>
                <a:ea typeface="Cascadia Code" panose="020B0609020000020004" pitchFamily="49" charset="0"/>
                <a:cs typeface="Cascadia Code" panose="020B0609020000020004" pitchFamily="49" charset="0"/>
              </a:rPr>
              <a:t>sobre</a:t>
            </a:r>
            <a:r>
              <a:rPr lang="en-US" dirty="0">
                <a:latin typeface="Cascadia Code" panose="020B0609020000020004" pitchFamily="49" charset="0"/>
                <a:ea typeface="Cascadia Code" panose="020B0609020000020004" pitchFamily="49" charset="0"/>
                <a:cs typeface="Cascadia Code" panose="020B0609020000020004" pitchFamily="49" charset="0"/>
              </a:rPr>
              <a:t> la </a:t>
            </a:r>
            <a:r>
              <a:rPr lang="en-US" dirty="0" err="1">
                <a:latin typeface="Cascadia Code" panose="020B0609020000020004" pitchFamily="49" charset="0"/>
                <a:ea typeface="Cascadia Code" panose="020B0609020000020004" pitchFamily="49" charset="0"/>
                <a:cs typeface="Cascadia Code" panose="020B0609020000020004" pitchFamily="49" charset="0"/>
              </a:rPr>
              <a:t>galería</a:t>
            </a:r>
            <a:r>
              <a:rPr lang="en-US" dirty="0">
                <a:latin typeface="Cascadia Code" panose="020B0609020000020004" pitchFamily="49" charset="0"/>
                <a:ea typeface="Cascadia Code" panose="020B0609020000020004" pitchFamily="49" charset="0"/>
                <a:cs typeface="Cascadia Code" panose="020B0609020000020004" pitchFamily="49" charset="0"/>
              </a:rPr>
              <a:t>.</a:t>
            </a: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buFontTx/>
              <a:buAutoNum type="arabicPeriod"/>
            </a:pPr>
            <a:endParaRPr lang="en-US" dirty="0">
              <a:latin typeface="Cascadia Code" panose="020B0609020000020004" pitchFamily="49" charset="0"/>
              <a:ea typeface="Cascadia Code" panose="020B0609020000020004" pitchFamily="49" charset="0"/>
              <a:cs typeface="Cascadia Code" panose="020B0609020000020004" pitchFamily="49" charset="0"/>
            </a:endParaRPr>
          </a:p>
          <a:p>
            <a:pPr marL="533400" indent="-533400" algn="just">
              <a:buFontTx/>
              <a:buAutoNum type="arabicPeriod"/>
            </a:pPr>
            <a:r>
              <a:rPr lang="en-US" dirty="0">
                <a:latin typeface="Cascadia Code" panose="020B0609020000020004" pitchFamily="49" charset="0"/>
                <a:ea typeface="Cascadia Code" panose="020B0609020000020004" pitchFamily="49" charset="0"/>
                <a:cs typeface="Cascadia Code" panose="020B0609020000020004" pitchFamily="49" charset="0"/>
              </a:rPr>
              <a:t>Un arco mayor que la </a:t>
            </a:r>
            <a:r>
              <a:rPr lang="en-US" dirty="0" err="1">
                <a:latin typeface="Cascadia Code" panose="020B0609020000020004" pitchFamily="49" charset="0"/>
                <a:ea typeface="Cascadia Code" panose="020B0609020000020004" pitchFamily="49" charset="0"/>
                <a:cs typeface="Cascadia Code" panose="020B0609020000020004" pitchFamily="49" charset="0"/>
              </a:rPr>
              <a:t>galería</a:t>
            </a:r>
            <a:r>
              <a:rPr lang="en-US" dirty="0">
                <a:latin typeface="Cascadia Code" panose="020B0609020000020004" pitchFamily="49" charset="0"/>
                <a:ea typeface="Cascadia Code" panose="020B0609020000020004" pitchFamily="49" charset="0"/>
                <a:cs typeface="Cascadia Code" panose="020B0609020000020004" pitchFamily="49" charset="0"/>
              </a:rPr>
              <a:t> anterior, y por lo tanto </a:t>
            </a:r>
            <a:r>
              <a:rPr lang="en-US" dirty="0" err="1">
                <a:latin typeface="Cascadia Code" panose="020B0609020000020004" pitchFamily="49" charset="0"/>
                <a:ea typeface="Cascadia Code" panose="020B0609020000020004" pitchFamily="49" charset="0"/>
                <a:cs typeface="Cascadia Code" panose="020B0609020000020004" pitchFamily="49" charset="0"/>
              </a:rPr>
              <a:t>será</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denominado</a:t>
            </a:r>
            <a:r>
              <a:rPr lang="en-US" dirty="0">
                <a:latin typeface="Cascadia Code" panose="020B0609020000020004" pitchFamily="49" charset="0"/>
                <a:ea typeface="Cascadia Code" panose="020B0609020000020004" pitchFamily="49" charset="0"/>
                <a:cs typeface="Cascadia Code" panose="020B0609020000020004" pitchFamily="49" charset="0"/>
              </a:rPr>
              <a:t> de arco </a:t>
            </a:r>
            <a:r>
              <a:rPr lang="en-US" dirty="0" err="1">
                <a:latin typeface="Cascadia Code" panose="020B0609020000020004" pitchFamily="49" charset="0"/>
                <a:ea typeface="Cascadia Code" panose="020B0609020000020004" pitchFamily="49" charset="0"/>
                <a:cs typeface="Cascadia Code" panose="020B0609020000020004" pitchFamily="49" charset="0"/>
              </a:rPr>
              <a:t>imperfecto</a:t>
            </a:r>
            <a:r>
              <a:rPr lang="en-US"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14" name="Picture 4">
            <a:extLst>
              <a:ext uri="{FF2B5EF4-FFF2-40B4-BE49-F238E27FC236}">
                <a16:creationId xmlns:a16="http://schemas.microsoft.com/office/drawing/2014/main" id="{123497FE-7895-496A-BC95-F5103F7B4C7F}"/>
              </a:ext>
            </a:extLst>
          </p:cNvPr>
          <p:cNvPicPr>
            <a:picLocks noChangeAspect="1" noChangeArrowheads="1"/>
          </p:cNvPicPr>
          <p:nvPr/>
        </p:nvPicPr>
        <p:blipFill>
          <a:blip r:embed="rId2"/>
          <a:srcRect/>
          <a:stretch>
            <a:fillRect/>
          </a:stretch>
        </p:blipFill>
        <p:spPr>
          <a:xfrm>
            <a:off x="6215589" y="3340836"/>
            <a:ext cx="5483351" cy="2312987"/>
          </a:xfrm>
          <a:prstGeom prst="rect">
            <a:avLst/>
          </a:prstGeom>
          <a:noFill/>
          <a:ln/>
        </p:spPr>
      </p:pic>
      <p:pic>
        <p:nvPicPr>
          <p:cNvPr id="15" name="Picture 7">
            <a:extLst>
              <a:ext uri="{FF2B5EF4-FFF2-40B4-BE49-F238E27FC236}">
                <a16:creationId xmlns:a16="http://schemas.microsoft.com/office/drawing/2014/main" id="{4573ABEE-BB97-4F0E-8CB5-45AE93E1129A}"/>
              </a:ext>
            </a:extLst>
          </p:cNvPr>
          <p:cNvPicPr>
            <a:picLocks noChangeAspect="1" noChangeArrowheads="1"/>
          </p:cNvPicPr>
          <p:nvPr/>
        </p:nvPicPr>
        <p:blipFill>
          <a:blip r:embed="rId3"/>
          <a:srcRect/>
          <a:stretch>
            <a:fillRect/>
          </a:stretch>
        </p:blipFill>
        <p:spPr>
          <a:xfrm>
            <a:off x="6096000" y="817861"/>
            <a:ext cx="5735172" cy="2405063"/>
          </a:xfrm>
          <a:prstGeom prst="rect">
            <a:avLst/>
          </a:prstGeom>
          <a:noFill/>
          <a:ln/>
        </p:spPr>
      </p:pic>
      <p:sp>
        <p:nvSpPr>
          <p:cNvPr id="19" name="CuadroTexto 18">
            <a:extLst>
              <a:ext uri="{FF2B5EF4-FFF2-40B4-BE49-F238E27FC236}">
                <a16:creationId xmlns:a16="http://schemas.microsoft.com/office/drawing/2014/main" id="{F73DE3FF-A8B7-4FE2-9B8D-4336254081DA}"/>
              </a:ext>
            </a:extLst>
          </p:cNvPr>
          <p:cNvSpPr txBox="1"/>
          <p:nvPr/>
        </p:nvSpPr>
        <p:spPr>
          <a:xfrm>
            <a:off x="303626" y="5884074"/>
            <a:ext cx="11584748" cy="369332"/>
          </a:xfrm>
          <a:prstGeom prst="rect">
            <a:avLst/>
          </a:prstGeom>
          <a:noFill/>
        </p:spPr>
        <p:txBody>
          <a:bodyPr wrap="square">
            <a:spAutoFit/>
          </a:bodyPr>
          <a:lstStyle/>
          <a:p>
            <a:pPr marL="0" indent="0">
              <a:buNone/>
            </a:pP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La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nomenclatura</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para la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descripción</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de sus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dimensiones</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es del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tipo</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ancho x alto </a:t>
            </a:r>
            <a:r>
              <a:rPr lang="en-US" b="1" dirty="0" err="1">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en</a:t>
            </a:r>
            <a:r>
              <a:rPr lang="en-US" b="1"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 m</a:t>
            </a:r>
            <a:r>
              <a:rPr lang="en-US" b="1" baseline="30000" dirty="0">
                <a:solidFill>
                  <a:schemeClr val="hlink"/>
                </a:solidFill>
                <a:latin typeface="Cascadia Code" panose="020B0609020000020004" pitchFamily="49" charset="0"/>
                <a:ea typeface="Cascadia Code" panose="020B0609020000020004" pitchFamily="49" charset="0"/>
                <a:cs typeface="Cascadia Code" panose="020B0609020000020004" pitchFamily="49" charset="0"/>
              </a:rPr>
              <a:t>2</a:t>
            </a:r>
          </a:p>
        </p:txBody>
      </p:sp>
      <p:sp>
        <p:nvSpPr>
          <p:cNvPr id="10" name="Marcador de fecha 3">
            <a:extLst>
              <a:ext uri="{FF2B5EF4-FFF2-40B4-BE49-F238E27FC236}">
                <a16:creationId xmlns:a16="http://schemas.microsoft.com/office/drawing/2014/main" id="{2232CBB5-B041-4DD5-9421-064982E1DF53}"/>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1" name="Marcador de número de diapositiva 2">
            <a:extLst>
              <a:ext uri="{FF2B5EF4-FFF2-40B4-BE49-F238E27FC236}">
                <a16:creationId xmlns:a16="http://schemas.microsoft.com/office/drawing/2014/main" id="{C089E2C2-406A-475A-B916-168A8BEC9BCD}"/>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19</a:t>
            </a:fld>
            <a:endParaRPr lang="es-P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SUPERVISIÓN EN PERFORACION </a:t>
            </a:r>
          </a:p>
          <a:p>
            <a:r>
              <a:rPr lang="es-ES" sz="3000" dirty="0">
                <a:solidFill>
                  <a:srgbClr val="00F3B5"/>
                </a:solidFill>
                <a:latin typeface="Prompt" panose="00000800000000000000" pitchFamily="2" charset="-34"/>
                <a:cs typeface="Prompt" panose="00000800000000000000" pitchFamily="2" charset="-34"/>
              </a:rPr>
              <a:t>Y VOLADURA SUPERFICIAL Y SUBTERRÁNEA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5"/>
          <p:cNvSpPr>
            <a:spLocks noGrp="1" noChangeArrowheads="1"/>
          </p:cNvSpPr>
          <p:nvPr>
            <p:ph type="title"/>
          </p:nvPr>
        </p:nvSpPr>
        <p:spPr>
          <a:xfrm>
            <a:off x="468946" y="762001"/>
            <a:ext cx="3708607" cy="224118"/>
          </a:xfrm>
        </p:spPr>
        <p:txBody>
          <a:bodyPr>
            <a:normAutofit fontScale="90000"/>
          </a:bodyPr>
          <a:lstStyle/>
          <a:p>
            <a:r>
              <a:rPr lang="en-US" sz="2000" b="1" dirty="0">
                <a:solidFill>
                  <a:schemeClr val="accent6">
                    <a:lumMod val="50000"/>
                  </a:schemeClr>
                </a:solidFill>
              </a:rPr>
              <a:t>GALERIAS DE PRODUCCIÓN</a:t>
            </a:r>
          </a:p>
        </p:txBody>
      </p:sp>
      <p:pic>
        <p:nvPicPr>
          <p:cNvPr id="64516" name="Picture 4"/>
          <p:cNvPicPr>
            <a:picLocks noGrp="1" noChangeAspect="1" noChangeArrowheads="1"/>
          </p:cNvPicPr>
          <p:nvPr>
            <p:ph idx="1"/>
          </p:nvPr>
        </p:nvPicPr>
        <p:blipFill>
          <a:blip r:embed="rId2"/>
          <a:srcRect/>
          <a:stretch>
            <a:fillRect/>
          </a:stretch>
        </p:blipFill>
        <p:spPr>
          <a:xfrm>
            <a:off x="468946" y="1632450"/>
            <a:ext cx="4552950" cy="4553198"/>
          </a:xfrm>
          <a:noFill/>
          <a:ln/>
        </p:spPr>
      </p:pic>
      <p:sp>
        <p:nvSpPr>
          <p:cNvPr id="64519" name="Text Box 7"/>
          <p:cNvSpPr txBox="1">
            <a:spLocks noChangeArrowheads="1"/>
          </p:cNvSpPr>
          <p:nvPr/>
        </p:nvSpPr>
        <p:spPr bwMode="auto">
          <a:xfrm>
            <a:off x="360827" y="986118"/>
            <a:ext cx="11544301" cy="646331"/>
          </a:xfrm>
          <a:prstGeom prst="rect">
            <a:avLst/>
          </a:prstGeom>
          <a:noFill/>
          <a:ln w="9525">
            <a:noFill/>
            <a:miter lim="800000"/>
            <a:headEnd/>
            <a:tailEnd/>
          </a:ln>
          <a:effectLst/>
        </p:spPr>
        <p:txBody>
          <a:bodyPr wrap="square">
            <a:spAutoFit/>
          </a:bodyPr>
          <a:lstStyle/>
          <a:p>
            <a:pPr algn="just"/>
            <a:r>
              <a:rPr lang="en-US" dirty="0" err="1">
                <a:latin typeface="Cascadia Code" panose="020B0609020000020004" pitchFamily="49" charset="0"/>
                <a:ea typeface="Cascadia Code" panose="020B0609020000020004" pitchFamily="49" charset="0"/>
                <a:cs typeface="Cascadia Code" panose="020B0609020000020004" pitchFamily="49" charset="0"/>
              </a:rPr>
              <a:t>Labores</a:t>
            </a:r>
            <a:r>
              <a:rPr lang="en-US" dirty="0">
                <a:latin typeface="Cascadia Code" panose="020B0609020000020004" pitchFamily="49" charset="0"/>
                <a:ea typeface="Cascadia Code" panose="020B0609020000020004" pitchFamily="49" charset="0"/>
                <a:cs typeface="Cascadia Code" panose="020B0609020000020004" pitchFamily="49" charset="0"/>
              </a:rPr>
              <a:t> sub </a:t>
            </a:r>
            <a:r>
              <a:rPr lang="en-US" dirty="0" err="1">
                <a:latin typeface="Cascadia Code" panose="020B0609020000020004" pitchFamily="49" charset="0"/>
                <a:ea typeface="Cascadia Code" panose="020B0609020000020004" pitchFamily="49" charset="0"/>
                <a:cs typeface="Cascadia Code" panose="020B0609020000020004" pitchFamily="49" charset="0"/>
              </a:rPr>
              <a:t>horizontales</a:t>
            </a:r>
            <a:r>
              <a:rPr lang="en-US" dirty="0">
                <a:latin typeface="Cascadia Code" panose="020B0609020000020004" pitchFamily="49" charset="0"/>
                <a:ea typeface="Cascadia Code" panose="020B0609020000020004" pitchFamily="49" charset="0"/>
                <a:cs typeface="Cascadia Code" panose="020B0609020000020004" pitchFamily="49" charset="0"/>
              </a:rPr>
              <a:t> o de </a:t>
            </a:r>
            <a:r>
              <a:rPr lang="en-US" dirty="0" err="1">
                <a:latin typeface="Cascadia Code" panose="020B0609020000020004" pitchFamily="49" charset="0"/>
                <a:ea typeface="Cascadia Code" panose="020B0609020000020004" pitchFamily="49" charset="0"/>
                <a:cs typeface="Cascadia Code" panose="020B0609020000020004" pitchFamily="49" charset="0"/>
              </a:rPr>
              <a:t>baja</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inclinación</a:t>
            </a:r>
            <a:r>
              <a:rPr lang="en-US" dirty="0">
                <a:latin typeface="Cascadia Code" panose="020B0609020000020004" pitchFamily="49" charset="0"/>
                <a:ea typeface="Cascadia Code" panose="020B0609020000020004" pitchFamily="49" charset="0"/>
                <a:cs typeface="Cascadia Code" panose="020B0609020000020004" pitchFamily="49" charset="0"/>
              </a:rPr>
              <a:t> y </a:t>
            </a:r>
            <a:r>
              <a:rPr lang="en-US" dirty="0" err="1">
                <a:latin typeface="Cascadia Code" panose="020B0609020000020004" pitchFamily="49" charset="0"/>
                <a:ea typeface="Cascadia Code" panose="020B0609020000020004" pitchFamily="49" charset="0"/>
                <a:cs typeface="Cascadia Code" panose="020B0609020000020004" pitchFamily="49" charset="0"/>
              </a:rPr>
              <a:t>constituyen</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labores</a:t>
            </a:r>
            <a:r>
              <a:rPr lang="en-US" dirty="0">
                <a:latin typeface="Cascadia Code" panose="020B0609020000020004" pitchFamily="49" charset="0"/>
                <a:ea typeface="Cascadia Code" panose="020B0609020000020004" pitchFamily="49" charset="0"/>
                <a:cs typeface="Cascadia Code" panose="020B0609020000020004" pitchFamily="49" charset="0"/>
              </a:rPr>
              <a:t> de </a:t>
            </a:r>
            <a:r>
              <a:rPr lang="en-US" dirty="0" err="1">
                <a:latin typeface="Cascadia Code" panose="020B0609020000020004" pitchFamily="49" charset="0"/>
                <a:ea typeface="Cascadia Code" panose="020B0609020000020004" pitchFamily="49" charset="0"/>
                <a:cs typeface="Cascadia Code" panose="020B0609020000020004" pitchFamily="49" charset="0"/>
              </a:rPr>
              <a:t>tráfico</a:t>
            </a:r>
            <a:r>
              <a:rPr lang="en-US" dirty="0">
                <a:latin typeface="Cascadia Code" panose="020B0609020000020004" pitchFamily="49" charset="0"/>
                <a:ea typeface="Cascadia Code" panose="020B0609020000020004" pitchFamily="49" charset="0"/>
                <a:cs typeface="Cascadia Code" panose="020B0609020000020004" pitchFamily="49" charset="0"/>
              </a:rPr>
              <a:t> por </a:t>
            </a:r>
            <a:r>
              <a:rPr lang="en-US" dirty="0" err="1">
                <a:latin typeface="Cascadia Code" panose="020B0609020000020004" pitchFamily="49" charset="0"/>
                <a:ea typeface="Cascadia Code" panose="020B0609020000020004" pitchFamily="49" charset="0"/>
                <a:cs typeface="Cascadia Code" panose="020B0609020000020004" pitchFamily="49" charset="0"/>
              </a:rPr>
              <a:t>donde</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circulan</a:t>
            </a:r>
            <a:r>
              <a:rPr lang="en-US" dirty="0">
                <a:latin typeface="Cascadia Code" panose="020B0609020000020004" pitchFamily="49" charset="0"/>
                <a:ea typeface="Cascadia Code" panose="020B0609020000020004" pitchFamily="49" charset="0"/>
                <a:cs typeface="Cascadia Code" panose="020B0609020000020004" pitchFamily="49" charset="0"/>
              </a:rPr>
              <a:t> </a:t>
            </a:r>
            <a:r>
              <a:rPr lang="en-US" dirty="0" err="1">
                <a:latin typeface="Cascadia Code" panose="020B0609020000020004" pitchFamily="49" charset="0"/>
                <a:ea typeface="Cascadia Code" panose="020B0609020000020004" pitchFamily="49" charset="0"/>
                <a:cs typeface="Cascadia Code" panose="020B0609020000020004" pitchFamily="49" charset="0"/>
              </a:rPr>
              <a:t>principalmente</a:t>
            </a:r>
            <a:r>
              <a:rPr lang="en-US" dirty="0">
                <a:latin typeface="Cascadia Code" panose="020B0609020000020004" pitchFamily="49" charset="0"/>
                <a:ea typeface="Cascadia Code" panose="020B0609020000020004" pitchFamily="49" charset="0"/>
                <a:cs typeface="Cascadia Code" panose="020B0609020000020004" pitchFamily="49" charset="0"/>
              </a:rPr>
              <a:t> los </a:t>
            </a:r>
            <a:r>
              <a:rPr lang="en-US" dirty="0" err="1">
                <a:latin typeface="Cascadia Code" panose="020B0609020000020004" pitchFamily="49" charset="0"/>
                <a:ea typeface="Cascadia Code" panose="020B0609020000020004" pitchFamily="49" charset="0"/>
                <a:cs typeface="Cascadia Code" panose="020B0609020000020004" pitchFamily="49" charset="0"/>
              </a:rPr>
              <a:t>equipos</a:t>
            </a:r>
            <a:r>
              <a:rPr lang="en-US" dirty="0">
                <a:latin typeface="Cascadia Code" panose="020B0609020000020004" pitchFamily="49" charset="0"/>
                <a:ea typeface="Cascadia Code" panose="020B0609020000020004" pitchFamily="49" charset="0"/>
                <a:cs typeface="Cascadia Code" panose="020B0609020000020004" pitchFamily="49" charset="0"/>
              </a:rPr>
              <a:t> LHD.</a:t>
            </a:r>
          </a:p>
        </p:txBody>
      </p:sp>
      <p:pic>
        <p:nvPicPr>
          <p:cNvPr id="11" name="Picture 4">
            <a:extLst>
              <a:ext uri="{FF2B5EF4-FFF2-40B4-BE49-F238E27FC236}">
                <a16:creationId xmlns:a16="http://schemas.microsoft.com/office/drawing/2014/main" id="{634C5433-DD0E-4427-8F04-5D94B12A2B0D}"/>
              </a:ext>
            </a:extLst>
          </p:cNvPr>
          <p:cNvPicPr>
            <a:picLocks noChangeAspect="1" noChangeArrowheads="1"/>
          </p:cNvPicPr>
          <p:nvPr/>
        </p:nvPicPr>
        <p:blipFill>
          <a:blip r:embed="rId3"/>
          <a:srcRect/>
          <a:stretch>
            <a:fillRect/>
          </a:stretch>
        </p:blipFill>
        <p:spPr>
          <a:xfrm>
            <a:off x="5130014" y="1728492"/>
            <a:ext cx="6164885" cy="4358544"/>
          </a:xfrm>
          <a:prstGeom prst="rect">
            <a:avLst/>
          </a:prstGeom>
          <a:noFill/>
          <a:ln w="15875">
            <a:noFill/>
          </a:ln>
        </p:spPr>
      </p:pic>
      <p:sp>
        <p:nvSpPr>
          <p:cNvPr id="8" name="Marcador de fecha 3">
            <a:extLst>
              <a:ext uri="{FF2B5EF4-FFF2-40B4-BE49-F238E27FC236}">
                <a16:creationId xmlns:a16="http://schemas.microsoft.com/office/drawing/2014/main" id="{53E96B05-C434-4E7E-A594-886858B28781}"/>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2" name="Marcador de número de diapositiva 2">
            <a:extLst>
              <a:ext uri="{FF2B5EF4-FFF2-40B4-BE49-F238E27FC236}">
                <a16:creationId xmlns:a16="http://schemas.microsoft.com/office/drawing/2014/main" id="{51836F07-8A69-4883-A3A6-62B6AAA8F7F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48236" y="910194"/>
            <a:ext cx="4392706" cy="146697"/>
          </a:xfrm>
        </p:spPr>
        <p:txBody>
          <a:bodyPr>
            <a:noAutofit/>
          </a:bodyPr>
          <a:lstStyle/>
          <a:p>
            <a:r>
              <a:rPr lang="en-US" sz="2000" b="1" dirty="0">
                <a:solidFill>
                  <a:schemeClr val="accent6">
                    <a:lumMod val="50000"/>
                  </a:schemeClr>
                </a:solidFill>
              </a:rPr>
              <a:t>GALERIAS SECUNDARIAS</a:t>
            </a:r>
          </a:p>
        </p:txBody>
      </p:sp>
      <p:sp>
        <p:nvSpPr>
          <p:cNvPr id="69635" name="Rectangle 3"/>
          <p:cNvSpPr>
            <a:spLocks noGrp="1" noChangeArrowheads="1"/>
          </p:cNvSpPr>
          <p:nvPr>
            <p:ph idx="1"/>
          </p:nvPr>
        </p:nvSpPr>
        <p:spPr>
          <a:xfrm>
            <a:off x="528919" y="1099974"/>
            <a:ext cx="3711387" cy="4282875"/>
          </a:xfrm>
        </p:spPr>
        <p:txBody>
          <a:bodyPr>
            <a:normAutofit/>
          </a:bodyPr>
          <a:lstStyle/>
          <a:p>
            <a:pPr algn="just">
              <a:lnSpc>
                <a:spcPct val="80000"/>
              </a:lnSpc>
            </a:pPr>
            <a:r>
              <a:rPr lang="es-PE" sz="1800" dirty="0">
                <a:latin typeface="Cascadia Code" panose="020B0609020000020004" pitchFamily="49" charset="0"/>
                <a:ea typeface="Cascadia Code" panose="020B0609020000020004" pitchFamily="49" charset="0"/>
                <a:cs typeface="Cascadia Code" panose="020B0609020000020004" pitchFamily="49" charset="0"/>
              </a:rPr>
              <a:t>Labores sub horizontales de baja inclinación que se disponen cruzadas a las galerías de producción.</a:t>
            </a:r>
          </a:p>
          <a:p>
            <a:pPr algn="just">
              <a:lnSpc>
                <a:spcPct val="80000"/>
              </a:lnSpc>
            </a:pPr>
            <a:r>
              <a:rPr lang="es-PE" sz="1800" dirty="0">
                <a:latin typeface="Cascadia Code" panose="020B0609020000020004" pitchFamily="49" charset="0"/>
                <a:ea typeface="Cascadia Code" panose="020B0609020000020004" pitchFamily="49" charset="0"/>
                <a:cs typeface="Cascadia Code" panose="020B0609020000020004" pitchFamily="49" charset="0"/>
              </a:rPr>
              <a:t>Las galerías secundarias, al igual que las galerías de producción, se encuentran en todos los sectores productivos y formando parte de la base del diseño en la explotación . El desarrollo es realizado con Jumbos de avance.</a:t>
            </a:r>
          </a:p>
        </p:txBody>
      </p:sp>
      <p:pic>
        <p:nvPicPr>
          <p:cNvPr id="8" name="Picture 4">
            <a:extLst>
              <a:ext uri="{FF2B5EF4-FFF2-40B4-BE49-F238E27FC236}">
                <a16:creationId xmlns:a16="http://schemas.microsoft.com/office/drawing/2014/main" id="{B95520D3-C006-45E8-B80B-FFD8E264DE14}"/>
              </a:ext>
            </a:extLst>
          </p:cNvPr>
          <p:cNvPicPr>
            <a:picLocks noChangeAspect="1" noChangeArrowheads="1"/>
          </p:cNvPicPr>
          <p:nvPr/>
        </p:nvPicPr>
        <p:blipFill>
          <a:blip r:embed="rId2"/>
          <a:srcRect/>
          <a:stretch>
            <a:fillRect/>
          </a:stretch>
        </p:blipFill>
        <p:spPr>
          <a:xfrm>
            <a:off x="4439525" y="1211050"/>
            <a:ext cx="7416800" cy="4171800"/>
          </a:xfrm>
          <a:prstGeom prst="rect">
            <a:avLst/>
          </a:prstGeom>
          <a:noFill/>
          <a:ln w="19050">
            <a:noFill/>
          </a:ln>
        </p:spPr>
      </p:pic>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21</a:t>
            </a:fld>
            <a:endParaRPr lang="es-P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22638" y="673837"/>
            <a:ext cx="5473362" cy="369332"/>
          </a:xfrm>
          <a:prstGeom prst="rect">
            <a:avLst/>
          </a:prstGeom>
          <a:noFill/>
        </p:spPr>
        <p:txBody>
          <a:bodyPr wrap="square">
            <a:spAutoFit/>
          </a:bodyPr>
          <a:lstStyle/>
          <a:p>
            <a:r>
              <a:rPr lang="es-ES" b="1" dirty="0">
                <a:solidFill>
                  <a:schemeClr val="accent6">
                    <a:lumMod val="75000"/>
                  </a:schemeClr>
                </a:solidFill>
              </a:rPr>
              <a:t>a. </a:t>
            </a:r>
            <a:r>
              <a:rPr lang="es-ES" b="1" dirty="0">
                <a:solidFill>
                  <a:schemeClr val="accent6">
                    <a:lumMod val="75000"/>
                  </a:schemeClr>
                </a:solidFill>
                <a:latin typeface="Times New Roman" panose="02020603050405020304" pitchFamily="18" charset="0"/>
              </a:rPr>
              <a:t>PINTADO DE MALLA  PERFORACIÓN</a:t>
            </a:r>
            <a:endParaRPr lang="es-PE"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7" name="CuadroTexto 6">
            <a:extLst>
              <a:ext uri="{FF2B5EF4-FFF2-40B4-BE49-F238E27FC236}">
                <a16:creationId xmlns:a16="http://schemas.microsoft.com/office/drawing/2014/main" id="{4A8E239E-A021-4612-8973-23878E2157BA}"/>
              </a:ext>
            </a:extLst>
          </p:cNvPr>
          <p:cNvSpPr txBox="1"/>
          <p:nvPr/>
        </p:nvSpPr>
        <p:spPr>
          <a:xfrm>
            <a:off x="622638" y="971453"/>
            <a:ext cx="11016010" cy="5909310"/>
          </a:xfrm>
          <a:prstGeom prst="rect">
            <a:avLst/>
          </a:prstGeom>
          <a:noFill/>
        </p:spPr>
        <p:txBody>
          <a:bodyPr wrap="square">
            <a:spAutoFit/>
          </a:bodyPr>
          <a:lstStyle/>
          <a:p>
            <a:pPr algn="just"/>
            <a:r>
              <a:rPr lang="es-ES" sz="1400" b="1" dirty="0">
                <a:solidFill>
                  <a:schemeClr val="accent6">
                    <a:lumMod val="75000"/>
                  </a:schemeClr>
                </a:solidFill>
                <a:latin typeface="Arial" panose="020B0604020202020204" pitchFamily="34" charset="0"/>
                <a:ea typeface="Times New Roman" panose="02020603050405020304" pitchFamily="18" charset="0"/>
              </a:rPr>
              <a:t>1</a:t>
            </a:r>
            <a:r>
              <a:rPr lang="es-ES" sz="1400" b="1" dirty="0">
                <a:solidFill>
                  <a:schemeClr val="accent6">
                    <a:lumMod val="75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75000"/>
                  </a:schemeClr>
                </a:solidFill>
                <a:effectLst/>
                <a:latin typeface="Arial" panose="020B0604020202020204" pitchFamily="34" charset="0"/>
                <a:ea typeface="Times New Roman" panose="02020603050405020304" pitchFamily="18" charset="0"/>
              </a:rPr>
              <a:t> ¿Qué es una  malla de perforación?</a:t>
            </a:r>
            <a:endParaRPr lang="es-PE" sz="14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Son líneas  de pintura cuadriculadas ya pre calculada,  que se marca  en un frente para guiar al perforista - Jumbero e implementar una malla diseñada para hacer una perforación  de calidad. También a fin de  poderse distribuir  bien los taladros simétricamente a las dimensiones de </a:t>
            </a:r>
            <a:r>
              <a:rPr lang="es-ES" sz="1400" dirty="0" err="1">
                <a:effectLst/>
                <a:latin typeface="Arial" panose="020B0604020202020204" pitchFamily="34" charset="0"/>
                <a:ea typeface="Times New Roman" panose="02020603050405020304" pitchFamily="18" charset="0"/>
              </a:rPr>
              <a:t>burden</a:t>
            </a:r>
            <a:r>
              <a:rPr lang="es-ES" sz="1400" dirty="0">
                <a:effectLst/>
                <a:latin typeface="Arial" panose="020B0604020202020204" pitchFamily="34" charset="0"/>
                <a:ea typeface="Times New Roman" panose="02020603050405020304" pitchFamily="18" charset="0"/>
              </a:rPr>
              <a:t> y espaciamiento calculadas, para su correcto </a:t>
            </a:r>
            <a:r>
              <a:rPr lang="es-ES" sz="1400" dirty="0" err="1">
                <a:effectLst/>
                <a:latin typeface="Arial" panose="020B0604020202020204" pitchFamily="34" charset="0"/>
                <a:ea typeface="Times New Roman" panose="02020603050405020304" pitchFamily="18" charset="0"/>
              </a:rPr>
              <a:t>carguio</a:t>
            </a:r>
            <a:r>
              <a:rPr lang="es-ES" sz="1400" dirty="0">
                <a:effectLst/>
                <a:latin typeface="Arial" panose="020B0604020202020204" pitchFamily="34" charset="0"/>
                <a:ea typeface="Times New Roman" panose="02020603050405020304" pitchFamily="18" charset="0"/>
              </a:rPr>
              <a:t> de explosivo solamente el necesario.</a:t>
            </a:r>
            <a:endParaRPr lang="es-PE" sz="1400" dirty="0">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En toda las minas hay roca dura, media, y suave; los tipos  diferentes  de rocas son:</a:t>
            </a:r>
            <a:endParaRPr lang="es-PE" sz="1400" dirty="0">
              <a:effectLst/>
              <a:latin typeface="Times New Roman" panose="02020603050405020304" pitchFamily="18" charset="0"/>
              <a:ea typeface="Times New Roman" panose="02020603050405020304" pitchFamily="18" charset="0"/>
            </a:endParaRPr>
          </a:p>
          <a:p>
            <a:pPr marL="215900" algn="just"/>
            <a:r>
              <a:rPr lang="es-ES" sz="1400" dirty="0">
                <a:effectLst/>
                <a:latin typeface="Arial" panose="020B0604020202020204" pitchFamily="34" charset="0"/>
                <a:ea typeface="Times New Roman" panose="02020603050405020304" pitchFamily="18" charset="0"/>
              </a:rPr>
              <a:t>- Roca suave </a:t>
            </a:r>
            <a:endParaRPr lang="es-PE" sz="1400" dirty="0">
              <a:effectLst/>
              <a:latin typeface="Times New Roman" panose="02020603050405020304" pitchFamily="18" charset="0"/>
              <a:ea typeface="Times New Roman" panose="02020603050405020304" pitchFamily="18" charset="0"/>
            </a:endParaRPr>
          </a:p>
          <a:p>
            <a:pPr marL="215900" algn="just"/>
            <a:r>
              <a:rPr lang="es-ES" sz="1400" dirty="0">
                <a:effectLst/>
                <a:latin typeface="Arial" panose="020B0604020202020204" pitchFamily="34" charset="0"/>
                <a:ea typeface="Times New Roman" panose="02020603050405020304" pitchFamily="18" charset="0"/>
              </a:rPr>
              <a:t>- Roca media</a:t>
            </a:r>
            <a:endParaRPr lang="es-PE" sz="1400" dirty="0">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Cada  tipo de roca tiene sus tipos de malla  estandarizada con la cual se puede  hacer el diseño de la malla, todas las mallas siempre en el techo tienen taladros  para que la labor tenga acabado arqueado para un mejor control del terreno.</a:t>
            </a:r>
          </a:p>
          <a:p>
            <a:pPr algn="just"/>
            <a:endParaRPr lang="es-PE" sz="1400" dirty="0">
              <a:effectLst/>
              <a:latin typeface="Times New Roman" panose="02020603050405020304" pitchFamily="18" charset="0"/>
              <a:ea typeface="Times New Roman" panose="02020603050405020304" pitchFamily="18" charset="0"/>
            </a:endParaRPr>
          </a:p>
          <a:p>
            <a:pPr algn="just"/>
            <a:r>
              <a:rPr lang="es-ES" sz="1400" b="1" dirty="0">
                <a:solidFill>
                  <a:schemeClr val="accent6">
                    <a:lumMod val="75000"/>
                  </a:schemeClr>
                </a:solidFill>
                <a:latin typeface="Arial" panose="020B0604020202020204" pitchFamily="34" charset="0"/>
                <a:ea typeface="Times New Roman" panose="02020603050405020304" pitchFamily="18" charset="0"/>
              </a:rPr>
              <a:t>2</a:t>
            </a:r>
            <a:r>
              <a:rPr lang="es-ES" sz="1400" b="1" dirty="0">
                <a:solidFill>
                  <a:schemeClr val="accent6">
                    <a:lumMod val="75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75000"/>
                  </a:schemeClr>
                </a:solidFill>
                <a:effectLst/>
                <a:latin typeface="Arial" panose="020B0604020202020204" pitchFamily="34" charset="0"/>
                <a:ea typeface="Times New Roman" panose="02020603050405020304" pitchFamily="18" charset="0"/>
              </a:rPr>
              <a:t> Pasos para   marcar una malla de perforación.</a:t>
            </a:r>
            <a:r>
              <a:rPr lang="es-ES" sz="1400" b="1" dirty="0">
                <a:solidFill>
                  <a:schemeClr val="accent6">
                    <a:lumMod val="75000"/>
                  </a:schemeClr>
                </a:solidFill>
                <a:effectLst/>
                <a:latin typeface="Arial" panose="020B0604020202020204" pitchFamily="34" charset="0"/>
                <a:ea typeface="Times New Roman" panose="02020603050405020304" pitchFamily="18" charset="0"/>
              </a:rPr>
              <a:t> </a:t>
            </a:r>
            <a:endParaRPr lang="es-PE" sz="14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400" dirty="0">
                <a:effectLst/>
                <a:latin typeface="Arial" panose="020B0604020202020204" pitchFamily="34" charset="0"/>
                <a:ea typeface="Times New Roman" panose="02020603050405020304" pitchFamily="18" charset="0"/>
              </a:rPr>
              <a:t>- Los topógrafos  deben darnos una línea de dirección  y  la línea de gradiente.</a:t>
            </a:r>
            <a:endParaRPr lang="es-PE" sz="1400" dirty="0">
              <a:effectLst/>
              <a:latin typeface="Times New Roman" panose="02020603050405020304" pitchFamily="18" charset="0"/>
              <a:ea typeface="Times New Roman" panose="02020603050405020304" pitchFamily="18" charset="0"/>
            </a:endParaRPr>
          </a:p>
          <a:p>
            <a:pPr marL="285750" indent="-285750" algn="just">
              <a:buFontTx/>
              <a:buChar char="-"/>
            </a:pPr>
            <a:r>
              <a:rPr lang="es-ES" sz="1400" dirty="0">
                <a:effectLst/>
                <a:latin typeface="Arial" panose="020B0604020202020204" pitchFamily="34" charset="0"/>
                <a:ea typeface="Times New Roman" panose="02020603050405020304" pitchFamily="18" charset="0"/>
              </a:rPr>
              <a:t>Esas líneas de rumbo y de piso nos permiten avanzar una labor de una sola cara libre, de forma  recta y de la dimensión correctas.</a:t>
            </a:r>
          </a:p>
          <a:p>
            <a:pPr marL="285750" indent="-285750" algn="just">
              <a:buFontTx/>
              <a:buChar char="-"/>
            </a:pPr>
            <a:endParaRPr lang="es-ES" sz="1400" dirty="0">
              <a:effectLst/>
              <a:latin typeface="Arial" panose="020B0604020202020204" pitchFamily="34" charset="0"/>
              <a:ea typeface="Times New Roman" panose="02020603050405020304" pitchFamily="18" charset="0"/>
            </a:endParaRPr>
          </a:p>
          <a:p>
            <a:pPr algn="just"/>
            <a:r>
              <a:rPr lang="es-ES" sz="1400" b="1" dirty="0">
                <a:solidFill>
                  <a:schemeClr val="accent6">
                    <a:lumMod val="50000"/>
                  </a:schemeClr>
                </a:solidFill>
                <a:latin typeface="Arial" panose="020B0604020202020204" pitchFamily="34" charset="0"/>
                <a:ea typeface="Times New Roman" panose="02020603050405020304" pitchFamily="18" charset="0"/>
              </a:rPr>
              <a:t>3</a:t>
            </a:r>
            <a:r>
              <a:rPr lang="es-ES" sz="1400" b="1" dirty="0">
                <a:solidFill>
                  <a:schemeClr val="accent6">
                    <a:lumMod val="50000"/>
                  </a:schemeClr>
                </a:solidFill>
                <a:effectLst/>
                <a:latin typeface="Arial" panose="020B0604020202020204" pitchFamily="34" charset="0"/>
                <a:ea typeface="Times New Roman" panose="02020603050405020304" pitchFamily="18" charset="0"/>
              </a:rPr>
              <a:t>.-</a:t>
            </a:r>
            <a:r>
              <a:rPr lang="es-ES" sz="1400" b="1" u="sng" dirty="0">
                <a:solidFill>
                  <a:schemeClr val="accent6">
                    <a:lumMod val="50000"/>
                  </a:schemeClr>
                </a:solidFill>
                <a:effectLst/>
                <a:latin typeface="Arial" panose="020B0604020202020204" pitchFamily="34" charset="0"/>
                <a:ea typeface="Times New Roman" panose="02020603050405020304" pitchFamily="18" charset="0"/>
              </a:rPr>
              <a:t> ¿Cómo marcar línea de dirección y gradiente?</a:t>
            </a: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Se necesita de cuatro tramos de cordel de 4m cada uno,</a:t>
            </a:r>
            <a:r>
              <a:rPr lang="es-PE" sz="1400" dirty="0">
                <a:latin typeface="Times New Roman" panose="02020603050405020304" pitchFamily="18" charset="0"/>
                <a:ea typeface="Times New Roman" panose="02020603050405020304" pitchFamily="18" charset="0"/>
              </a:rPr>
              <a:t> </a:t>
            </a:r>
            <a:r>
              <a:rPr lang="es-ES" sz="1400" dirty="0">
                <a:latin typeface="Arial" panose="020B0604020202020204" pitchFamily="34" charset="0"/>
                <a:ea typeface="Times New Roman" panose="02020603050405020304" pitchFamily="18" charset="0"/>
              </a:rPr>
              <a:t>2</a:t>
            </a:r>
            <a:r>
              <a:rPr lang="es-ES" sz="1400" dirty="0">
                <a:effectLst/>
                <a:latin typeface="Arial" panose="020B0604020202020204" pitchFamily="34" charset="0"/>
                <a:ea typeface="Times New Roman" panose="02020603050405020304" pitchFamily="18" charset="0"/>
              </a:rPr>
              <a:t>  se colocan en el techo y dos  en las paredes  cruzando la galería  de la izquierda a la derecha.</a:t>
            </a:r>
            <a:endParaRPr lang="es-PE" sz="1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Se necesita visualizar la alienación  de las dos pitas del techo con la ayuda de la lámpara para proyectar la línea al centro del frente y pintar.</a:t>
            </a:r>
            <a:endParaRPr lang="es-PE" sz="14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Luego cruzar los  dos cordeles de lado a lado,  con la vista hacia el frente  y a un metro del piso (puntos de gradiente), de igual forma alinear las dos pitas horizontales, con la ayuda de la lámpara proyectar puntos que coinciden en él  frente a ambos lados.</a:t>
            </a: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Pintado la línea de dirección (verticalmente) y la línea de gradiente (horizontalmente) entonces está lista el frente para el pintado de  la malla  de perforación.</a:t>
            </a:r>
            <a:endParaRPr lang="es-PE" sz="1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 sz="1400" dirty="0">
                <a:effectLst/>
                <a:latin typeface="Arial" panose="020B0604020202020204" pitchFamily="34" charset="0"/>
                <a:ea typeface="Times New Roman" panose="02020603050405020304" pitchFamily="18" charset="0"/>
              </a:rPr>
              <a:t>Una vez  echo todo esto  para no desviar del rumbo se  pinta con pintura  en el techo las líneas de intersección de los dos puntos  de dirección,  de forma  similar  en  los puntos de gradiente. Estas líneas de referencia nos  guiarán mejor para que no se vaya la rampa  a un lado u otro del rumbo</a:t>
            </a:r>
            <a:r>
              <a:rPr lang="es-PE" sz="1400" dirty="0">
                <a:latin typeface="Times New Roman" panose="02020603050405020304" pitchFamily="18" charset="0"/>
                <a:ea typeface="Times New Roman" panose="02020603050405020304" pitchFamily="18" charset="0"/>
              </a:rPr>
              <a:t>.</a:t>
            </a:r>
            <a:endParaRPr lang="es-PE" sz="1400" dirty="0">
              <a:effectLst/>
              <a:latin typeface="Times New Roman" panose="02020603050405020304" pitchFamily="18" charset="0"/>
              <a:ea typeface="Times New Roman" panose="02020603050405020304" pitchFamily="18" charset="0"/>
            </a:endParaRPr>
          </a:p>
          <a:p>
            <a:pPr algn="just"/>
            <a:endParaRPr lang="es-PE" sz="14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
        <p:nvSpPr>
          <p:cNvPr id="13" name="CuadroTexto 12">
            <a:extLst>
              <a:ext uri="{FF2B5EF4-FFF2-40B4-BE49-F238E27FC236}">
                <a16:creationId xmlns:a16="http://schemas.microsoft.com/office/drawing/2014/main" id="{2016BF44-A9AB-4BD9-AC75-D10936841247}"/>
              </a:ext>
            </a:extLst>
          </p:cNvPr>
          <p:cNvSpPr txBox="1"/>
          <p:nvPr/>
        </p:nvSpPr>
        <p:spPr>
          <a:xfrm>
            <a:off x="480199" y="304505"/>
            <a:ext cx="7767329" cy="369332"/>
          </a:xfrm>
          <a:prstGeom prst="rect">
            <a:avLst/>
          </a:prstGeom>
          <a:noFill/>
        </p:spPr>
        <p:txBody>
          <a:bodyPr wrap="square">
            <a:spAutoFit/>
          </a:bodyPr>
          <a:lstStyle/>
          <a:p>
            <a:r>
              <a:rPr lang="es-ES" b="1" dirty="0">
                <a:solidFill>
                  <a:schemeClr val="accent6">
                    <a:lumMod val="75000"/>
                  </a:schemeClr>
                </a:solidFill>
              </a:rPr>
              <a:t>9.1.1. </a:t>
            </a:r>
            <a:r>
              <a:rPr lang="es-ES" b="1" dirty="0">
                <a:solidFill>
                  <a:schemeClr val="accent6">
                    <a:lumMod val="75000"/>
                  </a:schemeClr>
                </a:solidFill>
                <a:latin typeface="Times New Roman" panose="02020603050405020304" pitchFamily="18" charset="0"/>
              </a:rPr>
              <a:t>PRÁCTICAS EN PERFORACIÓN LABORES HORIZONTALES</a:t>
            </a:r>
            <a:endParaRPr lang="es-PE" b="1" dirty="0">
              <a:solidFill>
                <a:schemeClr val="accent6">
                  <a:lumMod val="75000"/>
                </a:schemeClr>
              </a:solidFill>
            </a:endParaRPr>
          </a:p>
        </p:txBody>
      </p:sp>
    </p:spTree>
    <p:extLst>
      <p:ext uri="{BB962C8B-B14F-4D97-AF65-F5344CB8AC3E}">
        <p14:creationId xmlns:p14="http://schemas.microsoft.com/office/powerpoint/2010/main" val="396827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22638" y="635979"/>
            <a:ext cx="5473362" cy="369332"/>
          </a:xfrm>
          <a:prstGeom prst="rect">
            <a:avLst/>
          </a:prstGeom>
          <a:noFill/>
        </p:spPr>
        <p:txBody>
          <a:bodyPr wrap="square">
            <a:spAutoFit/>
          </a:bodyPr>
          <a:lstStyle/>
          <a:p>
            <a:r>
              <a:rPr lang="es-ES" b="1" dirty="0">
                <a:solidFill>
                  <a:schemeClr val="accent6">
                    <a:lumMod val="75000"/>
                  </a:schemeClr>
                </a:solidFill>
              </a:rPr>
              <a:t>EJEMPLO PRÁCTICO </a:t>
            </a:r>
            <a:endParaRPr lang="es-PE"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7" name="CuadroTexto 6">
            <a:extLst>
              <a:ext uri="{FF2B5EF4-FFF2-40B4-BE49-F238E27FC236}">
                <a16:creationId xmlns:a16="http://schemas.microsoft.com/office/drawing/2014/main" id="{4A8E239E-A021-4612-8973-23878E2157BA}"/>
              </a:ext>
            </a:extLst>
          </p:cNvPr>
          <p:cNvSpPr txBox="1"/>
          <p:nvPr/>
        </p:nvSpPr>
        <p:spPr>
          <a:xfrm>
            <a:off x="559885" y="1005311"/>
            <a:ext cx="5797526" cy="5755422"/>
          </a:xfrm>
          <a:prstGeom prst="rect">
            <a:avLst/>
          </a:prstGeom>
          <a:noFill/>
        </p:spPr>
        <p:txBody>
          <a:bodyPr wrap="square">
            <a:spAutoFit/>
          </a:bodyPr>
          <a:lstStyle/>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Es fácil  en una rampa de 3.0m x 3.0m, dividimos por la mitad, entonces quedará a la izquierda  1.50m a la derecha 1.50m, por el piso cruza a 1m con la línea gradiente  y 0.5 longitud de arco en el techo, pudiendo ser mayor dependiendo del tipo de roca, Quedando aún por marcar líneas variables, que dependerán del tipo de roca, pero para el ejemplo, continuamos dividiendo el frente en sus líneas por la mitad quedando cuadriculado  el frente. Es mas muchas veces basta con realizar estas divisiones la malla queda marcada simétricamente, para un trabajo eficaz y productivo, perforando el taladro en la intersección de las líneas (método Francés).</a:t>
            </a:r>
            <a:endParaRPr lang="es-PE" sz="16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Como se puede observar el método de implementación de  cuadricular  malla en el frente de perforación, reduce sustancialmente el tiempo de perforación, como también en el carguío, ganando tiempo para las demás actividades.</a:t>
            </a:r>
          </a:p>
          <a:p>
            <a:pPr algn="just"/>
            <a:r>
              <a:rPr lang="es-ES" sz="1600" dirty="0">
                <a:effectLst/>
                <a:latin typeface="Arial" panose="020B0604020202020204" pitchFamily="34" charset="0"/>
                <a:ea typeface="Times New Roman" panose="02020603050405020304" pitchFamily="18" charset="0"/>
                <a:cs typeface="Arial" panose="020B0604020202020204" pitchFamily="34" charset="0"/>
              </a:rPr>
              <a:t>La implementación de las mallas comienza con el estándar figura N°1 para que luego él perforista  jumbero pinte su malla pre establecida Figura N°2 , seguidamente en equipo es llevado al frente para la perforación en el frente Figura N°3, teniendo la facilidad y rapidez en los movimientos del brazo del equipo, realizando en menor tiempo la perforación</a:t>
            </a:r>
            <a:endParaRPr lang="es-PE" sz="16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PE"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pic>
        <p:nvPicPr>
          <p:cNvPr id="10" name="Imagen 9">
            <a:extLst>
              <a:ext uri="{FF2B5EF4-FFF2-40B4-BE49-F238E27FC236}">
                <a16:creationId xmlns:a16="http://schemas.microsoft.com/office/drawing/2014/main" id="{58E16D87-ACEF-41D9-B74B-6DBF32F201B0}"/>
              </a:ext>
            </a:extLst>
          </p:cNvPr>
          <p:cNvPicPr>
            <a:picLocks noChangeAspect="1"/>
          </p:cNvPicPr>
          <p:nvPr/>
        </p:nvPicPr>
        <p:blipFill rotWithShape="1">
          <a:blip r:embed="rId2"/>
          <a:srcRect l="31667" t="25701" r="30682" b="9899"/>
          <a:stretch/>
        </p:blipFill>
        <p:spPr>
          <a:xfrm>
            <a:off x="6357411" y="1095688"/>
            <a:ext cx="5536115" cy="5177096"/>
          </a:xfrm>
          <a:prstGeom prst="rect">
            <a:avLst/>
          </a:prstGeom>
        </p:spPr>
      </p:pic>
      <p:sp>
        <p:nvSpPr>
          <p:cNvPr id="13" name="CuadroTexto 12">
            <a:extLst>
              <a:ext uri="{FF2B5EF4-FFF2-40B4-BE49-F238E27FC236}">
                <a16:creationId xmlns:a16="http://schemas.microsoft.com/office/drawing/2014/main" id="{2016BF44-A9AB-4BD9-AC75-D10936841247}"/>
              </a:ext>
            </a:extLst>
          </p:cNvPr>
          <p:cNvSpPr txBox="1"/>
          <p:nvPr/>
        </p:nvSpPr>
        <p:spPr>
          <a:xfrm>
            <a:off x="498129" y="266647"/>
            <a:ext cx="7946624" cy="369332"/>
          </a:xfrm>
          <a:prstGeom prst="rect">
            <a:avLst/>
          </a:prstGeom>
          <a:noFill/>
        </p:spPr>
        <p:txBody>
          <a:bodyPr wrap="square">
            <a:spAutoFit/>
          </a:bodyPr>
          <a:lstStyle/>
          <a:p>
            <a:r>
              <a:rPr lang="es-ES" b="1" dirty="0">
                <a:solidFill>
                  <a:schemeClr val="accent6">
                    <a:lumMod val="75000"/>
                  </a:schemeClr>
                </a:solidFill>
              </a:rPr>
              <a:t>9.1.1. </a:t>
            </a:r>
            <a:r>
              <a:rPr lang="es-ES" b="1" dirty="0">
                <a:solidFill>
                  <a:schemeClr val="accent6">
                    <a:lumMod val="75000"/>
                  </a:schemeClr>
                </a:solidFill>
                <a:latin typeface="Times New Roman" panose="02020603050405020304" pitchFamily="18" charset="0"/>
              </a:rPr>
              <a:t>PRÁCTICAS EN PERFORACIÓN EN  LABORES HORIZONTALES</a:t>
            </a:r>
            <a:endParaRPr lang="es-PE" b="1" dirty="0">
              <a:solidFill>
                <a:schemeClr val="accent6">
                  <a:lumMod val="75000"/>
                </a:schemeClr>
              </a:solidFill>
            </a:endParaRPr>
          </a:p>
        </p:txBody>
      </p:sp>
    </p:spTree>
    <p:extLst>
      <p:ext uri="{BB962C8B-B14F-4D97-AF65-F5344CB8AC3E}">
        <p14:creationId xmlns:p14="http://schemas.microsoft.com/office/powerpoint/2010/main" val="260927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
        <p:nvSpPr>
          <p:cNvPr id="7" name="CuadroTexto 6">
            <a:extLst>
              <a:ext uri="{FF2B5EF4-FFF2-40B4-BE49-F238E27FC236}">
                <a16:creationId xmlns:a16="http://schemas.microsoft.com/office/drawing/2014/main" id="{D07DAAC6-8AA1-4DE4-89FB-FDBBD5DA9202}"/>
              </a:ext>
            </a:extLst>
          </p:cNvPr>
          <p:cNvSpPr txBox="1"/>
          <p:nvPr/>
        </p:nvSpPr>
        <p:spPr>
          <a:xfrm>
            <a:off x="756756" y="803551"/>
            <a:ext cx="6923472" cy="461665"/>
          </a:xfrm>
          <a:prstGeom prst="rect">
            <a:avLst/>
          </a:prstGeom>
          <a:noFill/>
        </p:spPr>
        <p:txBody>
          <a:bodyPr wrap="square">
            <a:spAutoFit/>
          </a:bodyPr>
          <a:lstStyle/>
          <a:p>
            <a:r>
              <a:rPr lang="es-ES" sz="2400" b="1" dirty="0">
                <a:solidFill>
                  <a:schemeClr val="accent6">
                    <a:lumMod val="75000"/>
                  </a:schemeClr>
                </a:solidFill>
              </a:rPr>
              <a:t>b). </a:t>
            </a:r>
            <a:r>
              <a:rPr lang="es-ES" sz="2400" b="1" dirty="0">
                <a:solidFill>
                  <a:schemeClr val="accent6">
                    <a:lumMod val="75000"/>
                  </a:schemeClr>
                </a:solidFill>
                <a:latin typeface="Times New Roman" panose="02020603050405020304" pitchFamily="18" charset="0"/>
              </a:rPr>
              <a:t>SECUENCIA EN LA PERFORACIÓN</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5C99C1C-6297-491E-9029-C34177099923}"/>
              </a:ext>
            </a:extLst>
          </p:cNvPr>
          <p:cNvSpPr txBox="1"/>
          <p:nvPr/>
        </p:nvSpPr>
        <p:spPr>
          <a:xfrm>
            <a:off x="609600" y="1191579"/>
            <a:ext cx="4105835" cy="4401205"/>
          </a:xfrm>
          <a:prstGeom prst="rect">
            <a:avLst/>
          </a:prstGeom>
          <a:noFill/>
        </p:spPr>
        <p:txBody>
          <a:bodyPr wrap="square">
            <a:spAutoFit/>
          </a:bodyPr>
          <a:lstStyle/>
          <a:p>
            <a:pPr algn="just">
              <a:lnSpc>
                <a:spcPct val="150000"/>
              </a:lnSpc>
            </a:pPr>
            <a:r>
              <a:rPr lang="es-ES" sz="2000" b="0" dirty="0">
                <a:effectLst/>
                <a:latin typeface="Arial" panose="020B0604020202020204" pitchFamily="34" charset="0"/>
                <a:cs typeface="Arial" panose="020B0604020202020204" pitchFamily="34" charset="0"/>
              </a:rPr>
              <a:t>Se utiliza estándares de movimiento de brazo, del jumbo para hacer la perforación en el tiempo menor posible  la perforación, en ésta malla se comienza por:</a:t>
            </a:r>
            <a:endParaRPr lang="es-PE" sz="2000" b="1" dirty="0">
              <a:effectLst/>
              <a:latin typeface="Arial" panose="020B0604020202020204" pitchFamily="34"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1.- Taladros de arranque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2.- Ayuda de arranque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3.- Ayudas de paredes y techo</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4.- Taladros de paredes y techo</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a:p>
            <a:r>
              <a:rPr lang="es-ES" sz="2000" dirty="0">
                <a:effectLst/>
                <a:latin typeface="Arial" panose="020B0604020202020204" pitchFamily="34" charset="0"/>
                <a:ea typeface="Times New Roman" panose="02020603050405020304" pitchFamily="18" charset="0"/>
                <a:cs typeface="Arial" panose="020B0604020202020204" pitchFamily="34" charset="0"/>
              </a:rPr>
              <a:t>5.-  Taladros de Arrastre.</a:t>
            </a:r>
            <a:endParaRPr lang="es-PE" sz="2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3" name="Rectangle 2">
            <a:extLst>
              <a:ext uri="{FF2B5EF4-FFF2-40B4-BE49-F238E27FC236}">
                <a16:creationId xmlns:a16="http://schemas.microsoft.com/office/drawing/2014/main" id="{DF1E53A9-38AA-4377-B570-6A19FDCCEA4B}"/>
              </a:ext>
            </a:extLst>
          </p:cNvPr>
          <p:cNvSpPr>
            <a:spLocks noChangeArrowheads="1"/>
          </p:cNvSpPr>
          <p:nvPr/>
        </p:nvSpPr>
        <p:spPr bwMode="auto">
          <a:xfrm>
            <a:off x="6096000" y="1191578"/>
            <a:ext cx="192663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graphicFrame>
        <p:nvGraphicFramePr>
          <p:cNvPr id="4" name="Objeto 3">
            <a:extLst>
              <a:ext uri="{FF2B5EF4-FFF2-40B4-BE49-F238E27FC236}">
                <a16:creationId xmlns:a16="http://schemas.microsoft.com/office/drawing/2014/main" id="{9FAF9D7D-9441-41CB-97A7-2E4DF9F075A7}"/>
              </a:ext>
            </a:extLst>
          </p:cNvPr>
          <p:cNvGraphicFramePr>
            <a:graphicFrameLocks noChangeAspect="1"/>
          </p:cNvGraphicFramePr>
          <p:nvPr>
            <p:extLst>
              <p:ext uri="{D42A27DB-BD31-4B8C-83A1-F6EECF244321}">
                <p14:modId xmlns:p14="http://schemas.microsoft.com/office/powerpoint/2010/main" val="36225222"/>
              </p:ext>
            </p:extLst>
          </p:nvPr>
        </p:nvGraphicFramePr>
        <p:xfrm>
          <a:off x="6096000" y="1191579"/>
          <a:ext cx="4876800" cy="5162785"/>
        </p:xfrm>
        <a:graphic>
          <a:graphicData uri="http://schemas.openxmlformats.org/presentationml/2006/ole">
            <mc:AlternateContent xmlns:mc="http://schemas.openxmlformats.org/markup-compatibility/2006">
              <mc:Choice xmlns:v="urn:schemas-microsoft-com:vml" Requires="v">
                <p:oleObj name="AutoCAD Drawing" r:id="rId2" imgW="6400800" imgH="3629025" progId="AutoCAD.Drawing.24">
                  <p:embed/>
                </p:oleObj>
              </mc:Choice>
              <mc:Fallback>
                <p:oleObj name="AutoCAD Drawing" r:id="rId2" imgW="6400800" imgH="3629025" progId="AutoCAD.Drawing.2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l="18025" t="9825" r="32516" b="6085"/>
                      <a:stretch>
                        <a:fillRect/>
                      </a:stretch>
                    </p:blipFill>
                    <p:spPr bwMode="auto">
                      <a:xfrm>
                        <a:off x="6096000" y="1191579"/>
                        <a:ext cx="4876800" cy="5162785"/>
                      </a:xfrm>
                      <a:prstGeom prst="rect">
                        <a:avLst/>
                      </a:prstGeom>
                      <a:noFill/>
                    </p:spPr>
                  </p:pic>
                </p:oleObj>
              </mc:Fallback>
            </mc:AlternateContent>
          </a:graphicData>
        </a:graphic>
      </p:graphicFrame>
    </p:spTree>
    <p:extLst>
      <p:ext uri="{BB962C8B-B14F-4D97-AF65-F5344CB8AC3E}">
        <p14:creationId xmlns:p14="http://schemas.microsoft.com/office/powerpoint/2010/main" val="2358080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776788" y="642938"/>
            <a:ext cx="6780213" cy="3719513"/>
          </a:xfrm>
          <a:prstGeom prst="rect">
            <a:avLst/>
          </a:prstGeom>
          <a:noFill/>
        </p:spPr>
        <p:txBody>
          <a:bodyPr wrap="square" anchor="t">
            <a:normAutofit/>
          </a:bodyPr>
          <a:lstStyle/>
          <a:p>
            <a:pPr algn="just">
              <a:lnSpc>
                <a:spcPct val="90000"/>
              </a:lnSpc>
              <a:spcAft>
                <a:spcPts val="600"/>
              </a:spcAft>
            </a:pPr>
            <a:r>
              <a:rPr lang="es-ES" sz="1500">
                <a:effectLst/>
                <a:latin typeface="Arial" panose="020B0604020202020204" pitchFamily="34" charset="0"/>
                <a:ea typeface="Times New Roman" panose="02020603050405020304" pitchFamily="18" charset="0"/>
              </a:rPr>
              <a:t>En  los frentes  de las labores de una sola cara libre, son las  que ofrecen  más dificultades  para la voladura, pues con un solo disparo  deberá obtenerse  la apertura  de toda  la sección ( que es de tamaño considerable) de manera uniforme y además conseguirse  buen avance.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Todos los taladros  que conforman  una malla  se pueden dividir  en dos grupos:</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a.- Taladros  que forman  el corte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r>
              <a:rPr lang="es-ES" sz="1500">
                <a:effectLst/>
                <a:latin typeface="Arial" panose="020B0604020202020204" pitchFamily="34" charset="0"/>
                <a:ea typeface="Times New Roman" panose="02020603050405020304" pitchFamily="18" charset="0"/>
              </a:rPr>
              <a:t>b.- Taladros que tiene por objeto  de ampliar  el corte</a:t>
            </a:r>
            <a:endParaRPr lang="es-PE" sz="1500">
              <a:effectLst/>
              <a:latin typeface="Times New Roman" panose="02020603050405020304" pitchFamily="18" charset="0"/>
              <a:ea typeface="Times New Roman" panose="02020603050405020304" pitchFamily="18" charset="0"/>
            </a:endParaRPr>
          </a:p>
          <a:p>
            <a:pPr algn="just">
              <a:lnSpc>
                <a:spcPct val="90000"/>
              </a:lnSpc>
              <a:spcAft>
                <a:spcPts val="600"/>
              </a:spcAft>
            </a:pPr>
            <a:endParaRPr lang="es-PE" sz="15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4" name="CuadroTexto 13">
            <a:extLst>
              <a:ext uri="{FF2B5EF4-FFF2-40B4-BE49-F238E27FC236}">
                <a16:creationId xmlns:a16="http://schemas.microsoft.com/office/drawing/2014/main" id="{28050355-9A6E-49C6-B1C4-B8763029C0D5}"/>
              </a:ext>
            </a:extLst>
          </p:cNvPr>
          <p:cNvSpPr txBox="1"/>
          <p:nvPr/>
        </p:nvSpPr>
        <p:spPr>
          <a:xfrm>
            <a:off x="4776788" y="4432300"/>
            <a:ext cx="6780213" cy="1779588"/>
          </a:xfrm>
          <a:prstGeom prst="rect">
            <a:avLst/>
          </a:prstGeom>
          <a:noFill/>
        </p:spPr>
        <p:txBody>
          <a:bodyPr wrap="square" anchor="t">
            <a:normAutofit/>
          </a:bodyPr>
          <a:lstStyle/>
          <a:p>
            <a:pPr algn="just">
              <a:lnSpc>
                <a:spcPct val="90000"/>
              </a:lnSpc>
              <a:spcAft>
                <a:spcPts val="600"/>
              </a:spcAft>
            </a:pPr>
            <a:r>
              <a:rPr lang="es-ES">
                <a:solidFill>
                  <a:schemeClr val="accent6">
                    <a:lumMod val="50000"/>
                  </a:schemeClr>
                </a:solidFill>
                <a:effectLst/>
                <a:latin typeface="Arial" panose="020B0604020202020204" pitchFamily="34" charset="0"/>
                <a:ea typeface="Times New Roman" panose="02020603050405020304" pitchFamily="18" charset="0"/>
              </a:rPr>
              <a:t>Por otra parte ya sabemos que la explosión de los taladros  de una malla  no es simultáneo, sino  que es rotativo, siguiéndose  un cierto orden, con el fin  de ampliar los anchos de apertura y de formar  otras nuevas.</a:t>
            </a:r>
            <a:endParaRPr lang="es-PE">
              <a:solidFill>
                <a:schemeClr val="accent6">
                  <a:lumMod val="50000"/>
                </a:schemeClr>
              </a:solidFill>
              <a:effectLst/>
              <a:latin typeface="Times New Roman" panose="02020603050405020304" pitchFamily="18" charset="0"/>
              <a:ea typeface="Times New Roman" panose="02020603050405020304" pitchFamily="18" charset="0"/>
            </a:endParaRPr>
          </a:p>
          <a:p>
            <a:pPr algn="just">
              <a:lnSpc>
                <a:spcPct val="90000"/>
              </a:lnSpc>
              <a:spcAft>
                <a:spcPts val="600"/>
              </a:spcAft>
            </a:pPr>
            <a:endParaRPr lang="es-PE">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11/8/2023</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1441255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206875" y="639763"/>
            <a:ext cx="7346950" cy="2274888"/>
          </a:xfrm>
          <a:prstGeom prst="rect">
            <a:avLst/>
          </a:prstGeom>
          <a:noFill/>
        </p:spPr>
        <p:txBody>
          <a:bodyPr wrap="square" anchor="t">
            <a:normAutofit/>
          </a:bodyPr>
          <a:lstStyle/>
          <a:p>
            <a:pPr algn="just">
              <a:lnSpc>
                <a:spcPct val="140000"/>
              </a:lnSpc>
              <a:spcAft>
                <a:spcPts val="600"/>
              </a:spcAft>
            </a:pPr>
            <a:r>
              <a:rPr lang="es-ES" sz="1100" b="1">
                <a:solidFill>
                  <a:schemeClr val="accent6">
                    <a:lumMod val="50000"/>
                  </a:schemeClr>
                </a:solidFill>
                <a:effectLst/>
                <a:latin typeface="Arial" panose="020B0604020202020204" pitchFamily="34" charset="0"/>
                <a:ea typeface="Times New Roman" panose="02020603050405020304" pitchFamily="18" charset="0"/>
              </a:rPr>
              <a:t>a.- Taladros  que forman  el corte.</a:t>
            </a:r>
          </a:p>
          <a:p>
            <a:pPr algn="just">
              <a:lnSpc>
                <a:spcPct val="140000"/>
              </a:lnSpc>
              <a:spcAft>
                <a:spcPts val="600"/>
              </a:spcAft>
            </a:pPr>
            <a:r>
              <a:rPr lang="es-ES" sz="1100">
                <a:latin typeface="Arial" panose="020B0604020202020204" pitchFamily="34" charset="0"/>
                <a:ea typeface="Times New Roman" panose="02020603050405020304" pitchFamily="18" charset="0"/>
              </a:rPr>
              <a:t>E</a:t>
            </a:r>
            <a:r>
              <a:rPr lang="es-ES" sz="1100">
                <a:effectLst/>
                <a:latin typeface="Arial" panose="020B0604020202020204" pitchFamily="34" charset="0"/>
                <a:ea typeface="Times New Roman" panose="02020603050405020304" pitchFamily="18" charset="0"/>
              </a:rPr>
              <a:t>s necesario también  que la  carga de explosivo  esté cargado las ¾ partes  de la longitud del taladro, ya que el explosivo  va ha trabajar  bastante, al fragmentar primero la roca en un  espacio reducido y luego tiene  que expulsar el material fragmentado  fuera del lugar que ocuparía  el corte. </a:t>
            </a:r>
          </a:p>
          <a:p>
            <a:pPr algn="just">
              <a:lnSpc>
                <a:spcPct val="140000"/>
              </a:lnSpc>
              <a:spcAft>
                <a:spcPts val="600"/>
              </a:spcAft>
            </a:pPr>
            <a:endParaRPr lang="es-ES" sz="1100">
              <a:latin typeface="Arial" panose="020B0604020202020204" pitchFamily="34" charset="0"/>
              <a:ea typeface="Times New Roman" panose="02020603050405020304" pitchFamily="18" charset="0"/>
            </a:endParaRPr>
          </a:p>
          <a:p>
            <a:pPr algn="just">
              <a:lnSpc>
                <a:spcPct val="140000"/>
              </a:lnSpc>
              <a:spcAft>
                <a:spcPts val="600"/>
              </a:spcAft>
            </a:pPr>
            <a:r>
              <a:rPr lang="es-ES" sz="1100">
                <a:effectLst/>
                <a:latin typeface="Arial" panose="020B0604020202020204" pitchFamily="34" charset="0"/>
                <a:ea typeface="Times New Roman" panose="02020603050405020304" pitchFamily="18" charset="0"/>
              </a:rPr>
              <a:t>Por  lo mismo  se  requiere  dejar  suficiente espacio  vacío (taladros sin carga – “taladros de ALIVIO”).</a:t>
            </a:r>
            <a:endParaRPr lang="es-PE" sz="1100">
              <a:effectLst/>
              <a:latin typeface="Times New Roman" panose="02020603050405020304" pitchFamily="18" charset="0"/>
              <a:ea typeface="Times New Roman" panose="02020603050405020304" pitchFamily="18" charset="0"/>
            </a:endParaRPr>
          </a:p>
          <a:p>
            <a:pPr algn="just">
              <a:lnSpc>
                <a:spcPct val="140000"/>
              </a:lnSpc>
              <a:spcAft>
                <a:spcPts val="600"/>
              </a:spcAft>
            </a:pPr>
            <a:endParaRPr lang="es-PE" sz="1100" b="1">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A96A9EA2-B910-44C2-A813-D6C0CD5CD513}"/>
              </a:ext>
            </a:extLst>
          </p:cNvPr>
          <p:cNvSpPr txBox="1"/>
          <p:nvPr/>
        </p:nvSpPr>
        <p:spPr>
          <a:xfrm>
            <a:off x="4206875" y="2984500"/>
            <a:ext cx="7346950" cy="3235325"/>
          </a:xfrm>
          <a:prstGeom prst="rect">
            <a:avLst/>
          </a:prstGeom>
          <a:noFill/>
        </p:spPr>
        <p:txBody>
          <a:bodyPr wrap="square" anchor="t">
            <a:normAutofit/>
          </a:bodyPr>
          <a:lstStyle/>
          <a:p>
            <a:pPr algn="just">
              <a:lnSpc>
                <a:spcPct val="140000"/>
              </a:lnSpc>
              <a:spcAft>
                <a:spcPts val="600"/>
              </a:spcAft>
            </a:pPr>
            <a:r>
              <a:rPr lang="es-ES" sz="1300" b="1">
                <a:solidFill>
                  <a:schemeClr val="accent6">
                    <a:lumMod val="50000"/>
                  </a:schemeClr>
                </a:solidFill>
                <a:effectLst/>
                <a:latin typeface="Arial" panose="020B0604020202020204" pitchFamily="34" charset="0"/>
                <a:ea typeface="Times New Roman" panose="02020603050405020304" pitchFamily="18" charset="0"/>
              </a:rPr>
              <a:t>b.- Taladros que tiene por objeto  de ampliar  el corte</a:t>
            </a:r>
          </a:p>
          <a:p>
            <a:pPr algn="just">
              <a:lnSpc>
                <a:spcPct val="140000"/>
              </a:lnSpc>
              <a:spcAft>
                <a:spcPts val="600"/>
              </a:spcAft>
            </a:pPr>
            <a:r>
              <a:rPr lang="es-ES" sz="1300">
                <a:effectLst/>
                <a:latin typeface="Arial" panose="020B0604020202020204" pitchFamily="34" charset="0"/>
                <a:ea typeface="Times New Roman" panose="02020603050405020304" pitchFamily="18" charset="0"/>
              </a:rPr>
              <a:t>Una vez realizada la voladura del corte, se tiene ya generada un ancho de apertura, por la cual  trabajará los taladros de </a:t>
            </a:r>
            <a:r>
              <a:rPr lang="es-ES" sz="1300" b="1">
                <a:effectLst/>
                <a:latin typeface="Arial" panose="020B0604020202020204" pitchFamily="34" charset="0"/>
                <a:ea typeface="Times New Roman" panose="02020603050405020304" pitchFamily="18" charset="0"/>
              </a:rPr>
              <a:t>1era, 2da ayudas de corte</a:t>
            </a:r>
            <a:r>
              <a:rPr lang="es-ES" sz="1300">
                <a:effectLst/>
                <a:latin typeface="Arial" panose="020B0604020202020204" pitchFamily="34" charset="0"/>
                <a:ea typeface="Times New Roman" panose="02020603050405020304" pitchFamily="18" charset="0"/>
              </a:rPr>
              <a:t> con un número de taladros que oscila en 6 taladros. Como es lógico ya no se tiene una sola cara libre, tenemos dos caras libres, por lo tanto el consumo de explosivo es menor con respecto al corte. </a:t>
            </a:r>
          </a:p>
          <a:p>
            <a:pPr algn="just">
              <a:lnSpc>
                <a:spcPct val="140000"/>
              </a:lnSpc>
              <a:spcAft>
                <a:spcPts val="600"/>
              </a:spcAft>
            </a:pPr>
            <a:endParaRPr lang="es-PE" sz="1300">
              <a:effectLst/>
              <a:latin typeface="Times New Roman" panose="02020603050405020304" pitchFamily="18" charset="0"/>
              <a:ea typeface="Times New Roman" panose="02020603050405020304" pitchFamily="18" charset="0"/>
            </a:endParaRPr>
          </a:p>
          <a:p>
            <a:pPr algn="just">
              <a:lnSpc>
                <a:spcPct val="140000"/>
              </a:lnSpc>
              <a:spcAft>
                <a:spcPts val="600"/>
              </a:spcAft>
            </a:pPr>
            <a:r>
              <a:rPr lang="es-ES" sz="1300">
                <a:effectLst/>
                <a:latin typeface="Arial" panose="020B0604020202020204" pitchFamily="34" charset="0"/>
                <a:ea typeface="Times New Roman" panose="02020603050405020304" pitchFamily="18" charset="0"/>
              </a:rPr>
              <a:t>El ancho  de apertura incrementada, seguidamente se realizará la detonación de los taladros correspondientes a  las </a:t>
            </a:r>
            <a:r>
              <a:rPr lang="es-ES" sz="1300" b="1">
                <a:effectLst/>
                <a:latin typeface="Arial" panose="020B0604020202020204" pitchFamily="34" charset="0"/>
                <a:ea typeface="Times New Roman" panose="02020603050405020304" pitchFamily="18" charset="0"/>
              </a:rPr>
              <a:t>ayudas de los cuadradores</a:t>
            </a:r>
            <a:r>
              <a:rPr lang="es-ES" sz="1300">
                <a:effectLst/>
                <a:latin typeface="Arial" panose="020B0604020202020204" pitchFamily="34" charset="0"/>
                <a:ea typeface="Times New Roman" panose="02020603050405020304" pitchFamily="18" charset="0"/>
              </a:rPr>
              <a:t>, que estará seguida por los taladros  </a:t>
            </a:r>
            <a:r>
              <a:rPr lang="es-ES" sz="1300" b="1">
                <a:effectLst/>
                <a:latin typeface="Arial" panose="020B0604020202020204" pitchFamily="34" charset="0"/>
                <a:ea typeface="Times New Roman" panose="02020603050405020304" pitchFamily="18" charset="0"/>
              </a:rPr>
              <a:t>cuadradores, </a:t>
            </a:r>
            <a:r>
              <a:rPr lang="es-ES" sz="1300">
                <a:effectLst/>
                <a:latin typeface="Arial" panose="020B0604020202020204" pitchFamily="34" charset="0"/>
                <a:ea typeface="Times New Roman" panose="02020603050405020304" pitchFamily="18" charset="0"/>
              </a:rPr>
              <a:t>con 6 taladros en total.</a:t>
            </a:r>
            <a:endParaRPr lang="es-PE" sz="1300">
              <a:effectLst/>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11/8/2023</a:t>
            </a:fld>
            <a:endParaRPr lang="en-US"/>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26</a:t>
            </a:fld>
            <a:endParaRPr lang="en-US"/>
          </a:p>
        </p:txBody>
      </p:sp>
    </p:spTree>
    <p:extLst>
      <p:ext uri="{BB962C8B-B14F-4D97-AF65-F5344CB8AC3E}">
        <p14:creationId xmlns:p14="http://schemas.microsoft.com/office/powerpoint/2010/main" val="627055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9.1.2. PRÁCTICAS EN VOLADURA EN  LABORES HORIZONTALES</a:t>
            </a:r>
          </a:p>
        </p:txBody>
      </p:sp>
      <p:sp>
        <p:nvSpPr>
          <p:cNvPr id="7" name="CuadroTexto 6">
            <a:extLst>
              <a:ext uri="{FF2B5EF4-FFF2-40B4-BE49-F238E27FC236}">
                <a16:creationId xmlns:a16="http://schemas.microsoft.com/office/drawing/2014/main" id="{4A8E239E-A021-4612-8973-23878E2157BA}"/>
              </a:ext>
            </a:extLst>
          </p:cNvPr>
          <p:cNvSpPr txBox="1"/>
          <p:nvPr/>
        </p:nvSpPr>
        <p:spPr>
          <a:xfrm>
            <a:off x="4206875" y="639763"/>
            <a:ext cx="3614738" cy="5578475"/>
          </a:xfrm>
          <a:prstGeom prst="rect">
            <a:avLst/>
          </a:prstGeom>
          <a:noFill/>
        </p:spPr>
        <p:txBody>
          <a:bodyPr wrap="square" anchor="t">
            <a:normAutofit/>
          </a:bodyPr>
          <a:lstStyle/>
          <a:p>
            <a:pPr algn="just">
              <a:lnSpc>
                <a:spcPct val="140000"/>
              </a:lnSpc>
              <a:spcAft>
                <a:spcPts val="600"/>
              </a:spcAft>
            </a:pPr>
            <a:r>
              <a:rPr lang="es-ES" sz="1500">
                <a:effectLst/>
                <a:latin typeface="Arial" panose="020B0604020202020204" pitchFamily="34" charset="0"/>
                <a:ea typeface="Times New Roman" panose="02020603050405020304" pitchFamily="18" charset="0"/>
              </a:rPr>
              <a:t>Ya realizada la voladura de cerca del 50% del  frente se detona las ayudas del contorno por lo general 3 taladros, seguidas por los taladros  del contorno que tienen 5 taladros, estas deben tener un retardo mínimo de 100ms, para dar efecto a una voladura controlada. En los taladros de contorno se tiene los taladros vació denominaremos taladros de expansión en un numero de taladros, que se encargarán  de realizar fracturas axiales, se verá  con mas detalle en voladura controlada.</a:t>
            </a:r>
            <a:endParaRPr lang="es-PE" sz="1500">
              <a:effectLst/>
              <a:latin typeface="Times New Roman" panose="02020603050405020304" pitchFamily="18" charset="0"/>
              <a:ea typeface="Times New Roman" panose="02020603050405020304" pitchFamily="18" charset="0"/>
            </a:endParaRPr>
          </a:p>
          <a:p>
            <a:pPr algn="just">
              <a:lnSpc>
                <a:spcPct val="140000"/>
              </a:lnSpc>
              <a:spcAft>
                <a:spcPts val="600"/>
              </a:spcAft>
            </a:pPr>
            <a:endParaRPr lang="es-PE" sz="1500" b="1">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A96A9EA2-B910-44C2-A813-D6C0CD5CD513}"/>
              </a:ext>
            </a:extLst>
          </p:cNvPr>
          <p:cNvSpPr txBox="1"/>
          <p:nvPr/>
        </p:nvSpPr>
        <p:spPr>
          <a:xfrm>
            <a:off x="7870825" y="639763"/>
            <a:ext cx="3681413" cy="5578475"/>
          </a:xfrm>
          <a:prstGeom prst="rect">
            <a:avLst/>
          </a:prstGeom>
          <a:noFill/>
        </p:spPr>
        <p:txBody>
          <a:bodyPr wrap="square" anchor="t">
            <a:normAutofit/>
          </a:bodyPr>
          <a:lstStyle/>
          <a:p>
            <a:pPr algn="just">
              <a:lnSpc>
                <a:spcPct val="140000"/>
              </a:lnSpc>
              <a:spcAft>
                <a:spcPts val="600"/>
              </a:spcAft>
            </a:pPr>
            <a:r>
              <a:rPr lang="es-ES" sz="1500">
                <a:effectLst/>
                <a:latin typeface="Arial" panose="020B0604020202020204" pitchFamily="34" charset="0"/>
                <a:ea typeface="Times New Roman" panose="02020603050405020304" pitchFamily="18" charset="0"/>
              </a:rPr>
              <a:t>El antepenúltimo de los taladros se denomina taladros de ayuda de arrastres con un número de 3 taladros, son encargada de aliviar los esfuerzos de los taladros de arrastre generalmente 5 taladros, estos taladros son los últimos en salir, teniendo como característica de llevar la igual cantidad de carga, que en los arranques con la finalidad de voltear la carga, también encargadas de superar los esfuerzos negativos de la fuerza de gravedad que ejerce la tierra, sobre la duna de escombros. </a:t>
            </a:r>
            <a:endParaRPr lang="es-PE" sz="1500">
              <a:effectLst/>
              <a:latin typeface="Times New Roman" panose="02020603050405020304" pitchFamily="18" charset="0"/>
              <a:ea typeface="Times New Roman" panose="02020603050405020304" pitchFamily="18"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047083" y="6356350"/>
            <a:ext cx="2556791" cy="365125"/>
          </a:xfrm>
          <a:noFill/>
        </p:spPr>
        <p:txBody>
          <a:bodyPr vert="horz" lIns="91440" tIns="45720" rIns="91440" bIns="45720" rtlCol="0" anchor="ctr">
            <a:normAutofit/>
          </a:bodyPr>
          <a:lstStyle/>
          <a:p>
            <a:pPr algn="r">
              <a:spcAft>
                <a:spcPts val="600"/>
              </a:spcAft>
            </a:pPr>
            <a:fld id="{67632E11-0630-419B-AFE5-97D8CCB20015}" type="datetime1">
              <a:rPr lang="en-US" smtClean="0"/>
              <a:pPr algn="r">
                <a:spcAft>
                  <a:spcPts val="600"/>
                </a:spcAft>
              </a:pPr>
              <a:t>11/8/2023</a:t>
            </a:fld>
            <a:endParaRPr lang="en-US"/>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981010B-86DA-4ADF-9F27-44166A92FBA2}" type="slidenum">
              <a:rPr lang="en-US" smtClean="0"/>
              <a:pPr algn="l">
                <a:spcAft>
                  <a:spcPts val="600"/>
                </a:spcAft>
              </a:pPr>
              <a:t>27</a:t>
            </a:fld>
            <a:endParaRPr lang="en-US"/>
          </a:p>
        </p:txBody>
      </p:sp>
    </p:spTree>
    <p:extLst>
      <p:ext uri="{BB962C8B-B14F-4D97-AF65-F5344CB8AC3E}">
        <p14:creationId xmlns:p14="http://schemas.microsoft.com/office/powerpoint/2010/main" val="580580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
        <p:nvSpPr>
          <p:cNvPr id="13" name="CuadroTexto 12">
            <a:extLst>
              <a:ext uri="{FF2B5EF4-FFF2-40B4-BE49-F238E27FC236}">
                <a16:creationId xmlns:a16="http://schemas.microsoft.com/office/drawing/2014/main" id="{2016BF44-A9AB-4BD9-AC75-D10936841247}"/>
              </a:ext>
            </a:extLst>
          </p:cNvPr>
          <p:cNvSpPr txBox="1"/>
          <p:nvPr/>
        </p:nvSpPr>
        <p:spPr>
          <a:xfrm>
            <a:off x="498129" y="266647"/>
            <a:ext cx="7946624" cy="369332"/>
          </a:xfrm>
          <a:prstGeom prst="rect">
            <a:avLst/>
          </a:prstGeom>
          <a:noFill/>
        </p:spPr>
        <p:txBody>
          <a:bodyPr wrap="square">
            <a:spAutoFit/>
          </a:bodyPr>
          <a:lstStyle/>
          <a:p>
            <a:r>
              <a:rPr lang="es-ES" b="1" dirty="0">
                <a:solidFill>
                  <a:schemeClr val="accent6">
                    <a:lumMod val="75000"/>
                  </a:schemeClr>
                </a:solidFill>
              </a:rPr>
              <a:t>9.1.2. </a:t>
            </a:r>
            <a:r>
              <a:rPr lang="es-ES" b="1" dirty="0">
                <a:solidFill>
                  <a:schemeClr val="accent6">
                    <a:lumMod val="75000"/>
                  </a:schemeClr>
                </a:solidFill>
                <a:latin typeface="Times New Roman" panose="02020603050405020304" pitchFamily="18" charset="0"/>
              </a:rPr>
              <a:t>PRÁCTICAS EN VOLADURA EN  LABORES HORIZONTALES</a:t>
            </a:r>
            <a:endParaRPr lang="es-PE" b="1" dirty="0">
              <a:solidFill>
                <a:schemeClr val="accent6">
                  <a:lumMod val="75000"/>
                </a:schemeClr>
              </a:solidFill>
            </a:endParaRPr>
          </a:p>
        </p:txBody>
      </p:sp>
      <p:pic>
        <p:nvPicPr>
          <p:cNvPr id="3" name="Imagen 2">
            <a:extLst>
              <a:ext uri="{FF2B5EF4-FFF2-40B4-BE49-F238E27FC236}">
                <a16:creationId xmlns:a16="http://schemas.microsoft.com/office/drawing/2014/main" id="{743294DE-6DB5-4D25-B26D-933707CCDA3B}"/>
              </a:ext>
            </a:extLst>
          </p:cNvPr>
          <p:cNvPicPr>
            <a:picLocks noChangeAspect="1"/>
          </p:cNvPicPr>
          <p:nvPr/>
        </p:nvPicPr>
        <p:blipFill>
          <a:blip r:embed="rId2"/>
          <a:stretch>
            <a:fillRect/>
          </a:stretch>
        </p:blipFill>
        <p:spPr>
          <a:xfrm>
            <a:off x="319527" y="653811"/>
            <a:ext cx="6554115" cy="5801535"/>
          </a:xfrm>
          <a:prstGeom prst="rect">
            <a:avLst/>
          </a:prstGeom>
        </p:spPr>
      </p:pic>
      <p:pic>
        <p:nvPicPr>
          <p:cNvPr id="5" name="Imagen 4">
            <a:extLst>
              <a:ext uri="{FF2B5EF4-FFF2-40B4-BE49-F238E27FC236}">
                <a16:creationId xmlns:a16="http://schemas.microsoft.com/office/drawing/2014/main" id="{2318D0B5-06AE-4702-A81F-E912A5B8B670}"/>
              </a:ext>
            </a:extLst>
          </p:cNvPr>
          <p:cNvPicPr>
            <a:picLocks noChangeAspect="1"/>
          </p:cNvPicPr>
          <p:nvPr/>
        </p:nvPicPr>
        <p:blipFill>
          <a:blip r:embed="rId3"/>
          <a:stretch>
            <a:fillRect/>
          </a:stretch>
        </p:blipFill>
        <p:spPr>
          <a:xfrm>
            <a:off x="6721253" y="2372518"/>
            <a:ext cx="5229955" cy="3096057"/>
          </a:xfrm>
          <a:prstGeom prst="rect">
            <a:avLst/>
          </a:prstGeom>
        </p:spPr>
      </p:pic>
    </p:spTree>
    <p:extLst>
      <p:ext uri="{BB962C8B-B14F-4D97-AF65-F5344CB8AC3E}">
        <p14:creationId xmlns:p14="http://schemas.microsoft.com/office/powerpoint/2010/main" val="374428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pic>
        <p:nvPicPr>
          <p:cNvPr id="4" name="Imagen 3" descr="Diagrama, Dibujo de ingeniería&#10;&#10;Descripción generada automáticamente">
            <a:extLst>
              <a:ext uri="{FF2B5EF4-FFF2-40B4-BE49-F238E27FC236}">
                <a16:creationId xmlns:a16="http://schemas.microsoft.com/office/drawing/2014/main" id="{7824C6A7-49B4-4259-B072-5DCFC4E97887}"/>
              </a:ext>
            </a:extLst>
          </p:cNvPr>
          <p:cNvPicPr>
            <a:picLocks noChangeAspect="1"/>
          </p:cNvPicPr>
          <p:nvPr/>
        </p:nvPicPr>
        <p:blipFill>
          <a:blip r:embed="rId2"/>
          <a:stretch>
            <a:fillRect/>
          </a:stretch>
        </p:blipFill>
        <p:spPr>
          <a:xfrm>
            <a:off x="5082492" y="643466"/>
            <a:ext cx="6170348" cy="5568739"/>
          </a:xfrm>
          <a:prstGeom prst="rect">
            <a:avLst/>
          </a:prstGeom>
        </p:spPr>
      </p:pic>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11/8/2023</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29</a:t>
            </a:fld>
            <a:endParaRPr lang="en-US">
              <a:solidFill>
                <a:schemeClr val="tx1">
                  <a:alpha val="80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157242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9</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PE" b="1" dirty="0">
                <a:solidFill>
                  <a:schemeClr val="bg1"/>
                </a:solidFill>
              </a:rPr>
              <a:t>PERFORACIÓN Y VOLADURA EN MINERIA SUBTRRÁNEA II</a:t>
            </a: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a:extLst>
              <a:ext uri="{FF2B5EF4-FFF2-40B4-BE49-F238E27FC236}">
                <a16:creationId xmlns:a16="http://schemas.microsoft.com/office/drawing/2014/main" id="{2016BF44-A9AB-4BD9-AC75-D10936841247}"/>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b="1" kern="1200" dirty="0">
                <a:solidFill>
                  <a:srgbClr val="FFFFFF"/>
                </a:solidFill>
                <a:latin typeface="+mj-lt"/>
                <a:ea typeface="+mj-ea"/>
                <a:cs typeface="+mj-cs"/>
              </a:rPr>
              <a:t>9.1.2. PRÁCTICAS EN VOLADURA EN  LABORES HORIZONTALES</a:t>
            </a:r>
          </a:p>
        </p:txBody>
      </p:sp>
      <p:pic>
        <p:nvPicPr>
          <p:cNvPr id="3" name="Imagen 2">
            <a:extLst>
              <a:ext uri="{FF2B5EF4-FFF2-40B4-BE49-F238E27FC236}">
                <a16:creationId xmlns:a16="http://schemas.microsoft.com/office/drawing/2014/main" id="{74C7680A-AB07-482E-9BA2-CCF968C89091}"/>
              </a:ext>
            </a:extLst>
          </p:cNvPr>
          <p:cNvPicPr>
            <a:picLocks noChangeAspect="1"/>
          </p:cNvPicPr>
          <p:nvPr/>
        </p:nvPicPr>
        <p:blipFill>
          <a:blip r:embed="rId2"/>
          <a:stretch>
            <a:fillRect/>
          </a:stretch>
        </p:blipFill>
        <p:spPr>
          <a:xfrm>
            <a:off x="5707230" y="643466"/>
            <a:ext cx="4920872" cy="5568739"/>
          </a:xfrm>
          <a:prstGeom prst="rect">
            <a:avLst/>
          </a:prstGeom>
        </p:spPr>
      </p:pic>
      <p:sp>
        <p:nvSpPr>
          <p:cNvPr id="6" name="Marcador de fecha 5">
            <a:extLst>
              <a:ext uri="{FF2B5EF4-FFF2-40B4-BE49-F238E27FC236}">
                <a16:creationId xmlns:a16="http://schemas.microsoft.com/office/drawing/2014/main" id="{735A8E53-9ECF-495E-87E0-46AA9CB0CF6D}"/>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algn="r">
              <a:spcAft>
                <a:spcPts val="600"/>
              </a:spcAft>
            </a:pPr>
            <a:fld id="{67632E11-0630-419B-AFE5-97D8CCB20015}" type="datetime1">
              <a:rPr lang="en-US">
                <a:solidFill>
                  <a:schemeClr val="tx1">
                    <a:alpha val="80000"/>
                  </a:schemeClr>
                </a:solidFill>
              </a:rPr>
              <a:pPr algn="r">
                <a:spcAft>
                  <a:spcPts val="600"/>
                </a:spcAft>
              </a:pPr>
              <a:t>11/8/2023</a:t>
            </a:fld>
            <a:endParaRPr lang="en-US">
              <a:solidFill>
                <a:schemeClr val="tx1">
                  <a:alpha val="80000"/>
                </a:schemeClr>
              </a:solidFill>
            </a:endParaRPr>
          </a:p>
        </p:txBody>
      </p:sp>
      <p:sp>
        <p:nvSpPr>
          <p:cNvPr id="8" name="Marcador de número de diapositiva 3">
            <a:extLst>
              <a:ext uri="{FF2B5EF4-FFF2-40B4-BE49-F238E27FC236}">
                <a16:creationId xmlns:a16="http://schemas.microsoft.com/office/drawing/2014/main" id="{B7E6343F-40A4-4B95-B492-3DA579F4E66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981010B-86DA-4ADF-9F27-44166A92FBA2}" type="slidenum">
              <a:rPr lang="en-US">
                <a:solidFill>
                  <a:schemeClr val="tx1">
                    <a:alpha val="80000"/>
                  </a:schemeClr>
                </a:solidFill>
              </a:rPr>
              <a:pPr>
                <a:spcAft>
                  <a:spcPts val="600"/>
                </a:spcAft>
              </a:pPr>
              <a:t>30</a:t>
            </a:fld>
            <a:endParaRPr lang="en-US">
              <a:solidFill>
                <a:schemeClr val="tx1">
                  <a:alpha val="80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151767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822034" y="359507"/>
            <a:ext cx="7533071" cy="461665"/>
          </a:xfrm>
          <a:prstGeom prst="rect">
            <a:avLst/>
          </a:prstGeom>
          <a:noFill/>
        </p:spPr>
        <p:txBody>
          <a:bodyPr wrap="square">
            <a:spAutoFit/>
          </a:bodyPr>
          <a:lstStyle/>
          <a:p>
            <a:r>
              <a:rPr lang="es-ES" sz="2400" b="1" dirty="0">
                <a:solidFill>
                  <a:schemeClr val="accent6">
                    <a:lumMod val="75000"/>
                  </a:schemeClr>
                </a:solidFill>
              </a:rPr>
              <a:t>9.1.3. </a:t>
            </a:r>
            <a:r>
              <a:rPr lang="es-ES" sz="2400" b="1" dirty="0">
                <a:solidFill>
                  <a:schemeClr val="accent6">
                    <a:lumMod val="75000"/>
                  </a:schemeClr>
                </a:solidFill>
                <a:latin typeface="Times New Roman" panose="02020603050405020304" pitchFamily="18" charset="0"/>
              </a:rPr>
              <a:t>PERFORACIÓN DE PRODUCCÍON O TAJEO</a:t>
            </a:r>
            <a:endParaRPr lang="es-PE" sz="2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CuadroTexto 8">
            <a:extLst>
              <a:ext uri="{FF2B5EF4-FFF2-40B4-BE49-F238E27FC236}">
                <a16:creationId xmlns:a16="http://schemas.microsoft.com/office/drawing/2014/main" id="{B2F657A9-B567-4370-96B8-72B9005AA95D}"/>
              </a:ext>
            </a:extLst>
          </p:cNvPr>
          <p:cNvSpPr txBox="1"/>
          <p:nvPr/>
        </p:nvSpPr>
        <p:spPr>
          <a:xfrm>
            <a:off x="748144" y="998767"/>
            <a:ext cx="10852727" cy="457754"/>
          </a:xfrm>
          <a:prstGeom prst="rect">
            <a:avLst/>
          </a:prstGeom>
          <a:noFill/>
        </p:spPr>
        <p:txBody>
          <a:bodyPr wrap="square">
            <a:spAutoFit/>
          </a:bodyPr>
          <a:lstStyle/>
          <a:p>
            <a:pPr algn="just">
              <a:lnSpc>
                <a:spcPct val="150000"/>
              </a:lnSpc>
            </a:pPr>
            <a:endParaRPr lang="es-PE" sz="1800" dirty="0">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C1DF0294-8DC4-4CE2-86B6-E127FFF7A318}"/>
              </a:ext>
            </a:extLst>
          </p:cNvPr>
          <p:cNvSpPr txBox="1"/>
          <p:nvPr/>
        </p:nvSpPr>
        <p:spPr>
          <a:xfrm>
            <a:off x="960584" y="1105239"/>
            <a:ext cx="5449181" cy="4770537"/>
          </a:xfrm>
          <a:prstGeom prst="rect">
            <a:avLst/>
          </a:prstGeom>
          <a:noFill/>
        </p:spPr>
        <p:txBody>
          <a:bodyPr wrap="square">
            <a:spAutoFit/>
          </a:bodyPr>
          <a:lstStyle/>
          <a:p>
            <a:pPr algn="just"/>
            <a:r>
              <a:rPr lang="es-PE" sz="1600" dirty="0">
                <a:effectLst/>
                <a:latin typeface="Arial" panose="020B0604020202020204" pitchFamily="34" charset="0"/>
                <a:ea typeface="Times New Roman" panose="02020603050405020304" pitchFamily="18" charset="0"/>
              </a:rPr>
              <a:t>En labores de producción  es donde hay gran  campo  de aplicación  para la perforación  y voladura, y es en estas labores  donde  cualquier  economía  en el número de taladros y explosivos tiene gran significado, ya  que la vida  de un tajeo es de varios meses, durante  los cuales  se hacen numerosos cortes, cada uno de los cuales comprenden  un  gran número  de taladros.</a:t>
            </a:r>
            <a:endParaRPr lang="es-PE" sz="1600" dirty="0">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Perforación  vertical  o casi  vertical  </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Ventajas.</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 La perforación  y la limpieza  del disparo  son  operaciones  independientes, permitiendo alto  grado  de utilización del equipo y facilitando el planeamiento del trabajo.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b.-Los disparos  pueden  realizarse  con mayor  número de   taladros, aumentando la eficiencia.</a:t>
            </a:r>
            <a:endParaRPr lang="es-PE" sz="1600" dirty="0">
              <a:effectLst/>
              <a:latin typeface="Times New Roman" panose="02020603050405020304" pitchFamily="18" charset="0"/>
              <a:ea typeface="Times New Roman" panose="02020603050405020304" pitchFamily="18" charset="0"/>
            </a:endParaRPr>
          </a:p>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Desventaja.</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a.-Altura  del corte  después del disparo.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B.-También  su rigidez que da el problema  cuando los limites de vetas  es irregular.</a:t>
            </a:r>
            <a:endParaRPr lang="es-PE" sz="16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F52248FE-5E86-42A8-AED6-AED9E4EE0C07}"/>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7" name="Marcador de número de diapositiva 3">
            <a:extLst>
              <a:ext uri="{FF2B5EF4-FFF2-40B4-BE49-F238E27FC236}">
                <a16:creationId xmlns:a16="http://schemas.microsoft.com/office/drawing/2014/main" id="{A6731877-F4A2-48D6-B11C-BBF24A012AE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31</a:t>
            </a:fld>
            <a:endParaRPr lang="es-PE"/>
          </a:p>
        </p:txBody>
      </p:sp>
      <p:sp>
        <p:nvSpPr>
          <p:cNvPr id="10" name="CuadroTexto 9">
            <a:extLst>
              <a:ext uri="{FF2B5EF4-FFF2-40B4-BE49-F238E27FC236}">
                <a16:creationId xmlns:a16="http://schemas.microsoft.com/office/drawing/2014/main" id="{4FBDAA46-CD3A-4E49-B919-53DA8B89009F}"/>
              </a:ext>
            </a:extLst>
          </p:cNvPr>
          <p:cNvSpPr txBox="1"/>
          <p:nvPr/>
        </p:nvSpPr>
        <p:spPr>
          <a:xfrm>
            <a:off x="6622204" y="1105239"/>
            <a:ext cx="4821651" cy="5262979"/>
          </a:xfrm>
          <a:prstGeom prst="rect">
            <a:avLst/>
          </a:prstGeom>
          <a:noFill/>
        </p:spPr>
        <p:txBody>
          <a:bodyPr wrap="square">
            <a:spAutoFit/>
          </a:bodyPr>
          <a:lstStyle/>
          <a:p>
            <a:pPr algn="just"/>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Perforación  horizontal</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Ventajas.</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a.-La  altura  del rebaje  o tajeos  se reduce después  del disparo  haciendo más  fácil el desatado del techo y mejorando la estabilidad.</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b.-La estabilidad  del tajeo  o rebaje  puede  mejorarse  con la voladura  controlada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smooth</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blasting</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pre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spliting</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entre otros) al techo.</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c.-Permite  controlar  fácilmente  la dilución y pérdida del mineral  de valor, ya  que su flexibilidad se  presta  para disparos  que corten el rebaje  justamente  en él  limite  del cuerpo del mineral.</a:t>
            </a: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d.-La perforación  horizontal es más  eficiente  cuanto mayor  sea el longitud del disparo ( en disparos  pequeños hay  que perforar y limpiar muchas veces seguidas).</a:t>
            </a:r>
            <a:endParaRPr lang="es-PE" sz="1600" dirty="0">
              <a:effectLst/>
              <a:latin typeface="Times New Roman" panose="02020603050405020304" pitchFamily="18" charset="0"/>
              <a:ea typeface="Times New Roman" panose="02020603050405020304" pitchFamily="18" charset="0"/>
            </a:endParaRPr>
          </a:p>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Los equipos  jumbos  se pueden  conseguir  altas  capacidades  de perforación  y buen nivel  de paralelismo, mientras  que  con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jack</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 </a:t>
            </a:r>
            <a:r>
              <a:rPr lang="es-ES" sz="1600" dirty="0" err="1">
                <a:effectLst/>
                <a:latin typeface="Arial" panose="020B0604020202020204" pitchFamily="34" charset="0"/>
                <a:ea typeface="Times New Roman" panose="02020603050405020304" pitchFamily="18" charset="0"/>
                <a:cs typeface="Times New Roman" panose="02020603050405020304" pitchFamily="18" charset="0"/>
              </a:rPr>
              <a:t>legs</a:t>
            </a:r>
            <a:r>
              <a:rPr lang="es-ES" sz="1600" dirty="0">
                <a:effectLst/>
                <a:latin typeface="Arial" panose="020B0604020202020204" pitchFamily="34" charset="0"/>
                <a:ea typeface="Times New Roman" panose="02020603050405020304" pitchFamily="18" charset="0"/>
                <a:cs typeface="Times New Roman" panose="02020603050405020304" pitchFamily="18" charset="0"/>
              </a:rPr>
              <a:t>  la capacidad  de perforación  es muy baja. </a:t>
            </a:r>
            <a:endParaRPr lang="es-PE" sz="1600" dirty="0">
              <a:effectLst/>
              <a:latin typeface="Times New Roman" panose="02020603050405020304" pitchFamily="18" charset="0"/>
              <a:ea typeface="Times New Roman" panose="02020603050405020304" pitchFamily="18" charset="0"/>
            </a:endParaRPr>
          </a:p>
          <a:p>
            <a:pPr algn="just"/>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2691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4939814"/>
          </a:xfrm>
          <a:prstGeom prst="rect">
            <a:avLst/>
          </a:prstGeom>
          <a:noFill/>
        </p:spPr>
        <p:txBody>
          <a:bodyPr wrap="square">
            <a:spAutoFit/>
          </a:bodyPr>
          <a:lstStyle/>
          <a:p>
            <a:pPr algn="just">
              <a:lnSpc>
                <a:spcPct val="150000"/>
              </a:lnSpc>
            </a:pP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Perforación en “</a:t>
            </a:r>
            <a:r>
              <a:rPr lang="es-PE" sz="1800" b="1" u="sng" dirty="0" err="1">
                <a:solidFill>
                  <a:schemeClr val="accent6">
                    <a:lumMod val="75000"/>
                  </a:schemeClr>
                </a:solidFill>
                <a:effectLst/>
                <a:latin typeface="Arial" panose="020B0604020202020204" pitchFamily="34" charset="0"/>
                <a:ea typeface="Times New Roman" panose="02020603050405020304" pitchFamily="18" charset="0"/>
              </a:rPr>
              <a:t>Breasting</a:t>
            </a: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a:t>
            </a:r>
            <a:r>
              <a:rPr lang="es-PE" sz="1800" b="1" dirty="0">
                <a:solidFill>
                  <a:schemeClr val="accent6">
                    <a:lumMod val="75000"/>
                  </a:schemeClr>
                </a:solidFill>
                <a:effectLst/>
                <a:latin typeface="Arial" panose="020B0604020202020204" pitchFamily="34" charset="0"/>
                <a:ea typeface="Times New Roman" panose="02020603050405020304" pitchFamily="18" charset="0"/>
              </a:rPr>
              <a:t>-</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r>
              <a:rPr lang="es-PE" sz="1800" dirty="0">
                <a:effectLst/>
                <a:latin typeface="Arial" panose="020B0604020202020204" pitchFamily="34" charset="0"/>
                <a:ea typeface="Times New Roman" panose="02020603050405020304" pitchFamily="18" charset="0"/>
              </a:rPr>
              <a:t>Llamado también  perforaciones en pecho, son básicamente perforaciones horizontales con una longitud desde 10pies a más, con anchos  de sección que va  desde   3m por 2.5m, pudiendo existir de mayor o menor dimensión, consiguiendo:</a:t>
            </a:r>
            <a:endParaRPr lang="es-PE" sz="1800" dirty="0">
              <a:effectLst/>
              <a:latin typeface="Times New Roman" panose="02020603050405020304" pitchFamily="18" charset="0"/>
              <a:ea typeface="Times New Roman" panose="02020603050405020304" pitchFamily="18" charset="0"/>
            </a:endParaRPr>
          </a:p>
          <a:p>
            <a:pPr algn="just"/>
            <a:r>
              <a:rPr lang="es-PE" sz="1800" dirty="0">
                <a:effectLst/>
                <a:latin typeface="Arial" panose="020B0604020202020204" pitchFamily="34" charset="0"/>
                <a:ea typeface="Times New Roman" panose="02020603050405020304" pitchFamily="18" charset="0"/>
                <a:cs typeface="Times New Roman" panose="02020603050405020304" pitchFamily="18" charset="0"/>
              </a:rPr>
              <a:t>a.-</a:t>
            </a:r>
            <a:r>
              <a:rPr lang="es-ES" sz="1800" dirty="0">
                <a:effectLst/>
                <a:latin typeface="Arial" panose="020B0604020202020204" pitchFamily="34" charset="0"/>
                <a:ea typeface="Times New Roman" panose="02020603050405020304" pitchFamily="18" charset="0"/>
                <a:cs typeface="Times New Roman" panose="02020603050405020304" pitchFamily="18" charset="0"/>
              </a:rPr>
              <a:t>Incrementa  la productividad  al permitir  aumentar la mecanización.</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cs typeface="Times New Roman" panose="02020603050405020304" pitchFamily="18" charset="0"/>
              </a:rPr>
              <a:t>b.-Incrementa la seguridad al reducir  la altura  de los cortes y mejorar su estabilidad.</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rPr>
              <a:t>c.-</a:t>
            </a:r>
            <a:r>
              <a:rPr lang="es-PE" sz="1800" dirty="0">
                <a:effectLst/>
                <a:latin typeface="Arial" panose="020B0604020202020204" pitchFamily="34" charset="0"/>
                <a:ea typeface="Times New Roman" panose="02020603050405020304" pitchFamily="18" charset="0"/>
              </a:rPr>
              <a:t>Esta labor tiene dos caras libres, por lo tanto  no necesita demasiado  explosivo.</a:t>
            </a:r>
            <a:r>
              <a:rPr lang="es-ES" sz="1800" dirty="0">
                <a:effectLst/>
                <a:latin typeface="Arial" panose="020B0604020202020204" pitchFamily="34" charset="0"/>
                <a:ea typeface="Times New Roman" panose="02020603050405020304" pitchFamily="18" charset="0"/>
              </a:rPr>
              <a:t> El número de taladros es menor. </a:t>
            </a:r>
            <a:endParaRPr lang="es-PE" sz="18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A634B116-1180-4142-B588-C67C633DA3A3}"/>
              </a:ext>
            </a:extLst>
          </p:cNvPr>
          <p:cNvPicPr>
            <a:picLocks noChangeAspect="1"/>
          </p:cNvPicPr>
          <p:nvPr/>
        </p:nvPicPr>
        <p:blipFill rotWithShape="1">
          <a:blip r:embed="rId2"/>
          <a:srcRect l="28484" t="32862" r="25000" b="25926"/>
          <a:stretch/>
        </p:blipFill>
        <p:spPr>
          <a:xfrm>
            <a:off x="5328295" y="1567964"/>
            <a:ext cx="6531371" cy="3255048"/>
          </a:xfrm>
          <a:prstGeom prst="rect">
            <a:avLst/>
          </a:prstGeom>
        </p:spPr>
      </p:pic>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32</a:t>
            </a:fld>
            <a:endParaRPr lang="es-PE"/>
          </a:p>
        </p:txBody>
      </p:sp>
    </p:spTree>
    <p:extLst>
      <p:ext uri="{BB962C8B-B14F-4D97-AF65-F5344CB8AC3E}">
        <p14:creationId xmlns:p14="http://schemas.microsoft.com/office/powerpoint/2010/main" val="385961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3366243"/>
          </a:xfrm>
          <a:prstGeom prst="rect">
            <a:avLst/>
          </a:prstGeom>
          <a:noFill/>
        </p:spPr>
        <p:txBody>
          <a:bodyPr wrap="square">
            <a:spAutoFit/>
          </a:bodyPr>
          <a:lstStyle/>
          <a:p>
            <a:pPr algn="just">
              <a:lnSpc>
                <a:spcPct val="150000"/>
              </a:lnSpc>
            </a:pPr>
            <a:r>
              <a:rPr lang="es-ES" sz="1800" dirty="0">
                <a:effectLst/>
                <a:latin typeface="Arial" panose="020B0604020202020204" pitchFamily="34" charset="0"/>
                <a:ea typeface="Times New Roman" panose="02020603050405020304" pitchFamily="18" charset="0"/>
              </a:rPr>
              <a:t>La perforación  debe ser realizada, en el menor tiempo y con acabado de calidad. Evitando  que se  quede mineral en las cajas o que se diluya por deficiente perforación. También en las labores  de desarrollo el avance debe ser el 95% de la longitud perforada de  lo contrario no estamos realizando un trabajo eficiente.</a:t>
            </a:r>
            <a:endParaRPr lang="es-PE" sz="18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pic>
        <p:nvPicPr>
          <p:cNvPr id="2050" name="Picture 2">
            <a:extLst>
              <a:ext uri="{FF2B5EF4-FFF2-40B4-BE49-F238E27FC236}">
                <a16:creationId xmlns:a16="http://schemas.microsoft.com/office/drawing/2014/main" id="{1E87B49D-FBD1-4470-BDA3-5323989067B8}"/>
              </a:ext>
            </a:extLst>
          </p:cNvPr>
          <p:cNvPicPr>
            <a:picLocks noChangeAspect="1" noChangeArrowheads="1"/>
          </p:cNvPicPr>
          <p:nvPr/>
        </p:nvPicPr>
        <p:blipFill>
          <a:blip r:embed="rId2">
            <a:lum contrast="54000"/>
            <a:extLst>
              <a:ext uri="{28A0092B-C50C-407E-A947-70E740481C1C}">
                <a14:useLocalDpi xmlns:a14="http://schemas.microsoft.com/office/drawing/2010/main" val="0"/>
              </a:ext>
            </a:extLst>
          </a:blip>
          <a:srcRect l="60712" b="49077"/>
          <a:stretch>
            <a:fillRect/>
          </a:stretch>
        </p:blipFill>
        <p:spPr bwMode="auto">
          <a:xfrm>
            <a:off x="1494490" y="4459985"/>
            <a:ext cx="3068895" cy="217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B69BD33B-BE08-4CEE-8FFE-04B2E0803230}"/>
              </a:ext>
            </a:extLst>
          </p:cNvPr>
          <p:cNvPicPr>
            <a:picLocks noChangeAspect="1" noChangeArrowheads="1"/>
          </p:cNvPicPr>
          <p:nvPr/>
        </p:nvPicPr>
        <p:blipFill>
          <a:blip r:embed="rId3">
            <a:lum contrast="42000"/>
            <a:extLst>
              <a:ext uri="{28A0092B-C50C-407E-A947-70E740481C1C}">
                <a14:useLocalDpi xmlns:a14="http://schemas.microsoft.com/office/drawing/2010/main" val="0"/>
              </a:ext>
            </a:extLst>
          </a:blip>
          <a:srcRect l="7057" t="51762" r="8122" b="1424"/>
          <a:stretch>
            <a:fillRect/>
          </a:stretch>
        </p:blipFill>
        <p:spPr bwMode="auto">
          <a:xfrm>
            <a:off x="5875419" y="1206034"/>
            <a:ext cx="5577623" cy="22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1">
            <a:extLst>
              <a:ext uri="{FF2B5EF4-FFF2-40B4-BE49-F238E27FC236}">
                <a16:creationId xmlns:a16="http://schemas.microsoft.com/office/drawing/2014/main" id="{96F80F3F-51CB-4B47-AAE8-7690E6A82F28}"/>
              </a:ext>
            </a:extLst>
          </p:cNvPr>
          <p:cNvSpPr txBox="1"/>
          <p:nvPr/>
        </p:nvSpPr>
        <p:spPr>
          <a:xfrm>
            <a:off x="5838843" y="3551611"/>
            <a:ext cx="5650774" cy="2535246"/>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Los errores de perforación en casi todos los casos son por falla del operador, ya sea en la elección de malla, corte para el tipo de roca a trabajar. Con respecto al manipuleo del equipo, juega un papel importante para la desviación de  los taladros y como también el paralelismo que exige  un corte quemado</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7981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65015" y="957457"/>
            <a:ext cx="4328326" cy="2950744"/>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Los conocimientos necesarios que le faltan para mejorar su trabajo, el perforista debe ser consiente en su capacitación buscando ser </a:t>
            </a:r>
            <a:r>
              <a:rPr lang="es-MX" sz="1800" dirty="0" err="1">
                <a:effectLst/>
                <a:latin typeface="Arial" panose="020B0604020202020204" pitchFamily="34" charset="0"/>
                <a:ea typeface="Times New Roman" panose="02020603050405020304" pitchFamily="18" charset="0"/>
              </a:rPr>
              <a:t>multihabiloso</a:t>
            </a:r>
            <a:r>
              <a:rPr lang="es-MX" sz="1800" dirty="0">
                <a:effectLst/>
                <a:latin typeface="Arial" panose="020B0604020202020204" pitchFamily="34" charset="0"/>
                <a:ea typeface="Times New Roman" panose="02020603050405020304" pitchFamily="18" charset="0"/>
              </a:rPr>
              <a:t>, flexible al cambio permanente, participando en grupos de mejoramientos continuo.</a:t>
            </a:r>
            <a:endParaRPr lang="es-PE" sz="18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34</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96F80F3F-51CB-4B47-AAE8-7690E6A82F28}"/>
              </a:ext>
            </a:extLst>
          </p:cNvPr>
          <p:cNvSpPr txBox="1"/>
          <p:nvPr/>
        </p:nvSpPr>
        <p:spPr>
          <a:xfrm>
            <a:off x="6095999" y="3551611"/>
            <a:ext cx="5393617" cy="2308324"/>
          </a:xfrm>
          <a:prstGeom prst="rect">
            <a:avLst/>
          </a:prstGeom>
          <a:noFill/>
        </p:spPr>
        <p:txBody>
          <a:bodyPr wrap="square">
            <a:spAutoFit/>
          </a:bodyPr>
          <a:lstStyle/>
          <a:p>
            <a:pPr algn="just"/>
            <a:r>
              <a:rPr lang="es-MX" sz="1800" dirty="0">
                <a:effectLst/>
                <a:latin typeface="Arial" panose="020B0604020202020204" pitchFamily="34" charset="0"/>
                <a:ea typeface="Times New Roman" panose="02020603050405020304" pitchFamily="18" charset="0"/>
              </a:rPr>
              <a:t>Finalmente el perforista debe </a:t>
            </a:r>
            <a:r>
              <a:rPr lang="es-ES" sz="1800" dirty="0">
                <a:effectLst/>
                <a:latin typeface="Arial" panose="020B0604020202020204" pitchFamily="34" charset="0"/>
                <a:ea typeface="Times New Roman" panose="02020603050405020304" pitchFamily="18" charset="0"/>
              </a:rPr>
              <a:t>cumplir satisfactoriamente las ordenes de sus jefes, tener un conocimiento perfecto  de los procedimientos escritos de trabajo PETS, realizando sus IPERC y trabajar con ellas.</a:t>
            </a:r>
            <a:endParaRPr lang="es-PE" sz="1800" dirty="0">
              <a:effectLst/>
              <a:latin typeface="Times New Roman" panose="02020603050405020304" pitchFamily="18" charset="0"/>
              <a:ea typeface="Times New Roman" panose="02020603050405020304" pitchFamily="18" charset="0"/>
            </a:endParaRPr>
          </a:p>
          <a:p>
            <a:pPr algn="just"/>
            <a:r>
              <a:rPr lang="es-ES" sz="1800" dirty="0">
                <a:effectLst/>
                <a:latin typeface="Arial" panose="020B0604020202020204" pitchFamily="34" charset="0"/>
                <a:ea typeface="Times New Roman" panose="02020603050405020304" pitchFamily="18" charset="0"/>
              </a:rPr>
              <a:t>Finalmente debe realizar  un buen reporte de su perforación, informando todo lo requerido por parte de la supervisión.</a:t>
            </a:r>
            <a:endParaRPr lang="es-PE" sz="1800" dirty="0">
              <a:effectLst/>
              <a:latin typeface="Times New Roman" panose="02020603050405020304" pitchFamily="18" charset="0"/>
              <a:ea typeface="Times New Roman" panose="02020603050405020304" pitchFamily="18" charset="0"/>
            </a:endParaRPr>
          </a:p>
        </p:txBody>
      </p:sp>
      <p:pic>
        <p:nvPicPr>
          <p:cNvPr id="3074" name="Picture 2">
            <a:extLst>
              <a:ext uri="{FF2B5EF4-FFF2-40B4-BE49-F238E27FC236}">
                <a16:creationId xmlns:a16="http://schemas.microsoft.com/office/drawing/2014/main" id="{5981B0AA-F019-4AFF-9673-A158BB255F5F}"/>
              </a:ext>
            </a:extLst>
          </p:cNvPr>
          <p:cNvPicPr>
            <a:picLocks noChangeAspect="1" noChangeArrowheads="1"/>
          </p:cNvPicPr>
          <p:nvPr/>
        </p:nvPicPr>
        <p:blipFill>
          <a:blip r:embed="rId2">
            <a:lum contrast="30000"/>
            <a:extLst>
              <a:ext uri="{28A0092B-C50C-407E-A947-70E740481C1C}">
                <a14:useLocalDpi xmlns:a14="http://schemas.microsoft.com/office/drawing/2010/main" val="0"/>
              </a:ext>
            </a:extLst>
          </a:blip>
          <a:srcRect l="13925" t="21475" r="4234" b="25319"/>
          <a:stretch>
            <a:fillRect/>
          </a:stretch>
        </p:blipFill>
        <p:spPr bwMode="auto">
          <a:xfrm>
            <a:off x="822033" y="3932646"/>
            <a:ext cx="4212247" cy="23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7E0C757F-9587-4738-A942-C9A8DBF3B3BA}"/>
              </a:ext>
            </a:extLst>
          </p:cNvPr>
          <p:cNvPicPr>
            <a:picLocks noChangeAspect="1" noChangeArrowheads="1"/>
          </p:cNvPicPr>
          <p:nvPr/>
        </p:nvPicPr>
        <p:blipFill>
          <a:blip r:embed="rId3">
            <a:lum contrast="30000"/>
            <a:extLst>
              <a:ext uri="{28A0092B-C50C-407E-A947-70E740481C1C}">
                <a14:useLocalDpi xmlns:a14="http://schemas.microsoft.com/office/drawing/2010/main" val="0"/>
              </a:ext>
            </a:extLst>
          </a:blip>
          <a:srcRect l="5270" t="12802" r="26193" b="37958"/>
          <a:stretch>
            <a:fillRect/>
          </a:stretch>
        </p:blipFill>
        <p:spPr bwMode="auto">
          <a:xfrm>
            <a:off x="6500298" y="1402711"/>
            <a:ext cx="4526290" cy="206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959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1" y="957457"/>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a.- </a:t>
            </a:r>
            <a:r>
              <a:rPr lang="es-MX" sz="1600" dirty="0">
                <a:solidFill>
                  <a:srgbClr val="000000"/>
                </a:solidFill>
                <a:effectLst/>
                <a:latin typeface="Arial" panose="020B0604020202020204" pitchFamily="34" charset="0"/>
                <a:ea typeface="Batang" panose="020B0503020000020004" pitchFamily="18" charset="-127"/>
              </a:rPr>
              <a:t>Hueco de alivio de diámetro muy pequeño</a:t>
            </a:r>
            <a:endParaRPr lang="es-PE" sz="16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35</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grpSp>
        <p:nvGrpSpPr>
          <p:cNvPr id="2" name="Group 2">
            <a:extLst>
              <a:ext uri="{FF2B5EF4-FFF2-40B4-BE49-F238E27FC236}">
                <a16:creationId xmlns:a16="http://schemas.microsoft.com/office/drawing/2014/main" id="{68B03BAC-03BC-4EC1-9077-1C983449051A}"/>
              </a:ext>
            </a:extLst>
          </p:cNvPr>
          <p:cNvGrpSpPr>
            <a:grpSpLocks/>
          </p:cNvGrpSpPr>
          <p:nvPr/>
        </p:nvGrpSpPr>
        <p:grpSpPr bwMode="auto">
          <a:xfrm>
            <a:off x="593297" y="1296011"/>
            <a:ext cx="3978703" cy="1783608"/>
            <a:chOff x="3743" y="7066"/>
            <a:chExt cx="5355" cy="1967"/>
          </a:xfrm>
        </p:grpSpPr>
        <p:sp>
          <p:nvSpPr>
            <p:cNvPr id="3" name="Oval 3">
              <a:extLst>
                <a:ext uri="{FF2B5EF4-FFF2-40B4-BE49-F238E27FC236}">
                  <a16:creationId xmlns:a16="http://schemas.microsoft.com/office/drawing/2014/main" id="{73BF0950-263F-4393-9C34-55808817C7C8}"/>
                </a:ext>
              </a:extLst>
            </p:cNvPr>
            <p:cNvSpPr>
              <a:spLocks noChangeArrowheads="1"/>
            </p:cNvSpPr>
            <p:nvPr/>
          </p:nvSpPr>
          <p:spPr bwMode="auto">
            <a:xfrm>
              <a:off x="4189" y="7459"/>
              <a:ext cx="112" cy="132"/>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4" name="Oval 4">
              <a:extLst>
                <a:ext uri="{FF2B5EF4-FFF2-40B4-BE49-F238E27FC236}">
                  <a16:creationId xmlns:a16="http://schemas.microsoft.com/office/drawing/2014/main" id="{4A414E2E-0988-4981-9E7D-75A71688C682}"/>
                </a:ext>
              </a:extLst>
            </p:cNvPr>
            <p:cNvSpPr>
              <a:spLocks noChangeArrowheads="1"/>
            </p:cNvSpPr>
            <p:nvPr/>
          </p:nvSpPr>
          <p:spPr bwMode="auto">
            <a:xfrm>
              <a:off x="4189" y="7984"/>
              <a:ext cx="112" cy="13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 name="Oval 5">
              <a:extLst>
                <a:ext uri="{FF2B5EF4-FFF2-40B4-BE49-F238E27FC236}">
                  <a16:creationId xmlns:a16="http://schemas.microsoft.com/office/drawing/2014/main" id="{58114EB6-6C5B-44CE-BBCB-0BA26F4ECF8B}"/>
                </a:ext>
              </a:extLst>
            </p:cNvPr>
            <p:cNvSpPr>
              <a:spLocks noChangeArrowheads="1"/>
            </p:cNvSpPr>
            <p:nvPr/>
          </p:nvSpPr>
          <p:spPr bwMode="auto">
            <a:xfrm>
              <a:off x="4189" y="8508"/>
              <a:ext cx="112" cy="132"/>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6" name="Oval 6">
              <a:extLst>
                <a:ext uri="{FF2B5EF4-FFF2-40B4-BE49-F238E27FC236}">
                  <a16:creationId xmlns:a16="http://schemas.microsoft.com/office/drawing/2014/main" id="{A8A85DDE-F785-45E8-ACE1-76DA578EE06E}"/>
                </a:ext>
              </a:extLst>
            </p:cNvPr>
            <p:cNvSpPr>
              <a:spLocks noChangeArrowheads="1"/>
            </p:cNvSpPr>
            <p:nvPr/>
          </p:nvSpPr>
          <p:spPr bwMode="auto">
            <a:xfrm>
              <a:off x="4636" y="7984"/>
              <a:ext cx="111" cy="131"/>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3" name="Oval 7">
              <a:extLst>
                <a:ext uri="{FF2B5EF4-FFF2-40B4-BE49-F238E27FC236}">
                  <a16:creationId xmlns:a16="http://schemas.microsoft.com/office/drawing/2014/main" id="{A1B52CB2-DF88-4DF1-B186-CFE71EF5279D}"/>
                </a:ext>
              </a:extLst>
            </p:cNvPr>
            <p:cNvSpPr>
              <a:spLocks noChangeArrowheads="1"/>
            </p:cNvSpPr>
            <p:nvPr/>
          </p:nvSpPr>
          <p:spPr bwMode="auto">
            <a:xfrm>
              <a:off x="3743" y="7984"/>
              <a:ext cx="112" cy="131"/>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4" name="Rectangle 8">
              <a:extLst>
                <a:ext uri="{FF2B5EF4-FFF2-40B4-BE49-F238E27FC236}">
                  <a16:creationId xmlns:a16="http://schemas.microsoft.com/office/drawing/2014/main" id="{805674F7-5ECF-4EB1-AE6A-D567114290BA}"/>
                </a:ext>
              </a:extLst>
            </p:cNvPr>
            <p:cNvSpPr>
              <a:spLocks noChangeArrowheads="1"/>
            </p:cNvSpPr>
            <p:nvPr/>
          </p:nvSpPr>
          <p:spPr bwMode="auto">
            <a:xfrm>
              <a:off x="6086" y="7984"/>
              <a:ext cx="3012" cy="131"/>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 name="Rectangle 9">
              <a:extLst>
                <a:ext uri="{FF2B5EF4-FFF2-40B4-BE49-F238E27FC236}">
                  <a16:creationId xmlns:a16="http://schemas.microsoft.com/office/drawing/2014/main" id="{15D82FC3-588F-4EBC-AE28-F27098DA3C92}"/>
                </a:ext>
              </a:extLst>
            </p:cNvPr>
            <p:cNvSpPr>
              <a:spLocks noChangeArrowheads="1"/>
            </p:cNvSpPr>
            <p:nvPr/>
          </p:nvSpPr>
          <p:spPr bwMode="auto">
            <a:xfrm>
              <a:off x="6086" y="7459"/>
              <a:ext cx="3012" cy="132"/>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6" name="Rectangle 10">
              <a:extLst>
                <a:ext uri="{FF2B5EF4-FFF2-40B4-BE49-F238E27FC236}">
                  <a16:creationId xmlns:a16="http://schemas.microsoft.com/office/drawing/2014/main" id="{8FE826B9-2BE5-4401-BC9E-6BA373BD5643}"/>
                </a:ext>
              </a:extLst>
            </p:cNvPr>
            <p:cNvSpPr>
              <a:spLocks noChangeArrowheads="1"/>
            </p:cNvSpPr>
            <p:nvPr/>
          </p:nvSpPr>
          <p:spPr bwMode="auto">
            <a:xfrm>
              <a:off x="6086" y="8508"/>
              <a:ext cx="3012" cy="132"/>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7" name="Line 11">
              <a:extLst>
                <a:ext uri="{FF2B5EF4-FFF2-40B4-BE49-F238E27FC236}">
                  <a16:creationId xmlns:a16="http://schemas.microsoft.com/office/drawing/2014/main" id="{14858B83-19F8-4FA7-AB74-95EA75770D29}"/>
                </a:ext>
              </a:extLst>
            </p:cNvPr>
            <p:cNvSpPr>
              <a:spLocks noChangeShapeType="1"/>
            </p:cNvSpPr>
            <p:nvPr/>
          </p:nvSpPr>
          <p:spPr bwMode="auto">
            <a:xfrm>
              <a:off x="6086" y="7066"/>
              <a:ext cx="0" cy="19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8" name="Rectangle 12">
              <a:extLst>
                <a:ext uri="{FF2B5EF4-FFF2-40B4-BE49-F238E27FC236}">
                  <a16:creationId xmlns:a16="http://schemas.microsoft.com/office/drawing/2014/main" id="{743CEDA1-6704-4CB6-B13B-45C7D117BC64}"/>
                </a:ext>
              </a:extLst>
            </p:cNvPr>
            <p:cNvSpPr>
              <a:spLocks noChangeArrowheads="1"/>
            </p:cNvSpPr>
            <p:nvPr/>
          </p:nvSpPr>
          <p:spPr bwMode="auto">
            <a:xfrm>
              <a:off x="6086" y="7459"/>
              <a:ext cx="669" cy="132"/>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9" name="Rectangle 13">
              <a:extLst>
                <a:ext uri="{FF2B5EF4-FFF2-40B4-BE49-F238E27FC236}">
                  <a16:creationId xmlns:a16="http://schemas.microsoft.com/office/drawing/2014/main" id="{4D19F579-20C1-4745-B0AE-C60DFA295A4B}"/>
                </a:ext>
              </a:extLst>
            </p:cNvPr>
            <p:cNvSpPr>
              <a:spLocks noChangeArrowheads="1"/>
            </p:cNvSpPr>
            <p:nvPr/>
          </p:nvSpPr>
          <p:spPr bwMode="auto">
            <a:xfrm>
              <a:off x="6086" y="8508"/>
              <a:ext cx="669" cy="132"/>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20" name="Line 14">
              <a:extLst>
                <a:ext uri="{FF2B5EF4-FFF2-40B4-BE49-F238E27FC236}">
                  <a16:creationId xmlns:a16="http://schemas.microsoft.com/office/drawing/2014/main" id="{25E4917F-CFFE-47E2-BF49-F92A2A7FDAD4}"/>
                </a:ext>
              </a:extLst>
            </p:cNvPr>
            <p:cNvSpPr>
              <a:spLocks noChangeShapeType="1"/>
            </p:cNvSpPr>
            <p:nvPr/>
          </p:nvSpPr>
          <p:spPr bwMode="auto">
            <a:xfrm>
              <a:off x="4245" y="7525"/>
              <a:ext cx="446" cy="52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1" name="Line 15">
              <a:extLst>
                <a:ext uri="{FF2B5EF4-FFF2-40B4-BE49-F238E27FC236}">
                  <a16:creationId xmlns:a16="http://schemas.microsoft.com/office/drawing/2014/main" id="{F913ECD2-2710-42E0-A01F-EF3E08AE47B1}"/>
                </a:ext>
              </a:extLst>
            </p:cNvPr>
            <p:cNvSpPr>
              <a:spLocks noChangeShapeType="1"/>
            </p:cNvSpPr>
            <p:nvPr/>
          </p:nvSpPr>
          <p:spPr bwMode="auto">
            <a:xfrm>
              <a:off x="3799" y="8050"/>
              <a:ext cx="446" cy="52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2" name="Line 16">
              <a:extLst>
                <a:ext uri="{FF2B5EF4-FFF2-40B4-BE49-F238E27FC236}">
                  <a16:creationId xmlns:a16="http://schemas.microsoft.com/office/drawing/2014/main" id="{54A4E5B2-F9EE-405B-B17E-8127E70D0E70}"/>
                </a:ext>
              </a:extLst>
            </p:cNvPr>
            <p:cNvSpPr>
              <a:spLocks noChangeShapeType="1"/>
            </p:cNvSpPr>
            <p:nvPr/>
          </p:nvSpPr>
          <p:spPr bwMode="auto">
            <a:xfrm flipV="1">
              <a:off x="3799" y="7525"/>
              <a:ext cx="446" cy="52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3" name="Line 17">
              <a:extLst>
                <a:ext uri="{FF2B5EF4-FFF2-40B4-BE49-F238E27FC236}">
                  <a16:creationId xmlns:a16="http://schemas.microsoft.com/office/drawing/2014/main" id="{803E7F6E-C21F-495B-A7D5-ABE0D0663ADD}"/>
                </a:ext>
              </a:extLst>
            </p:cNvPr>
            <p:cNvSpPr>
              <a:spLocks noChangeShapeType="1"/>
            </p:cNvSpPr>
            <p:nvPr/>
          </p:nvSpPr>
          <p:spPr bwMode="auto">
            <a:xfrm flipV="1">
              <a:off x="4245" y="8050"/>
              <a:ext cx="446" cy="52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sp>
        <p:nvSpPr>
          <p:cNvPr id="26" name="CuadroTexto 25">
            <a:extLst>
              <a:ext uri="{FF2B5EF4-FFF2-40B4-BE49-F238E27FC236}">
                <a16:creationId xmlns:a16="http://schemas.microsoft.com/office/drawing/2014/main" id="{830775B6-2985-46D6-B3D0-788E701BAD3C}"/>
              </a:ext>
            </a:extLst>
          </p:cNvPr>
          <p:cNvSpPr txBox="1"/>
          <p:nvPr/>
        </p:nvSpPr>
        <p:spPr>
          <a:xfrm>
            <a:off x="467051" y="3495824"/>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b</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Desviación en el paralelismo</a:t>
            </a:r>
            <a:endParaRPr lang="es-PE" sz="1600" dirty="0">
              <a:effectLst/>
              <a:latin typeface="Times New Roman" panose="02020603050405020304" pitchFamily="18" charset="0"/>
              <a:ea typeface="Times New Roman" panose="02020603050405020304" pitchFamily="18" charset="0"/>
            </a:endParaRPr>
          </a:p>
        </p:txBody>
      </p:sp>
      <p:pic>
        <p:nvPicPr>
          <p:cNvPr id="25" name="Imagen 24" descr="Texto&#10;&#10;Descripción generada automáticamente con confianza media">
            <a:extLst>
              <a:ext uri="{FF2B5EF4-FFF2-40B4-BE49-F238E27FC236}">
                <a16:creationId xmlns:a16="http://schemas.microsoft.com/office/drawing/2014/main" id="{CC3A29C6-8E7E-4827-84A4-2DC7DAE64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76" y="4112927"/>
            <a:ext cx="3711134" cy="1588626"/>
          </a:xfrm>
          <a:prstGeom prst="rect">
            <a:avLst/>
          </a:prstGeom>
        </p:spPr>
      </p:pic>
      <p:sp>
        <p:nvSpPr>
          <p:cNvPr id="29" name="CuadroTexto 28">
            <a:extLst>
              <a:ext uri="{FF2B5EF4-FFF2-40B4-BE49-F238E27FC236}">
                <a16:creationId xmlns:a16="http://schemas.microsoft.com/office/drawing/2014/main" id="{26EC106D-966E-49F0-B788-5041F2E2E6E2}"/>
              </a:ext>
            </a:extLst>
          </p:cNvPr>
          <p:cNvSpPr txBox="1"/>
          <p:nvPr/>
        </p:nvSpPr>
        <p:spPr>
          <a:xfrm>
            <a:off x="6500298" y="997370"/>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c.- </a:t>
            </a:r>
            <a:r>
              <a:rPr lang="es-MX" sz="1600" dirty="0">
                <a:solidFill>
                  <a:srgbClr val="000000"/>
                </a:solidFill>
                <a:effectLst/>
                <a:latin typeface="Arial" panose="020B0604020202020204" pitchFamily="34" charset="0"/>
                <a:ea typeface="Batang" panose="020B0503020000020004" pitchFamily="18" charset="-127"/>
              </a:rPr>
              <a:t>Espaciamiento irregulares entre taladros</a:t>
            </a:r>
            <a:endParaRPr lang="es-PE" sz="1600" dirty="0">
              <a:effectLst/>
              <a:latin typeface="Times New Roman" panose="02020603050405020304" pitchFamily="18" charset="0"/>
              <a:ea typeface="Times New Roman" panose="02020603050405020304" pitchFamily="18" charset="0"/>
            </a:endParaRPr>
          </a:p>
        </p:txBody>
      </p:sp>
      <p:sp>
        <p:nvSpPr>
          <p:cNvPr id="30" name="CuadroTexto 29">
            <a:extLst>
              <a:ext uri="{FF2B5EF4-FFF2-40B4-BE49-F238E27FC236}">
                <a16:creationId xmlns:a16="http://schemas.microsoft.com/office/drawing/2014/main" id="{1C58EB78-A15A-46F9-8150-C9F8B535C983}"/>
              </a:ext>
            </a:extLst>
          </p:cNvPr>
          <p:cNvSpPr txBox="1"/>
          <p:nvPr/>
        </p:nvSpPr>
        <p:spPr>
          <a:xfrm>
            <a:off x="6684361" y="3429000"/>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d.- </a:t>
            </a:r>
            <a:r>
              <a:rPr lang="es-MX" sz="1600" dirty="0">
                <a:solidFill>
                  <a:srgbClr val="000000"/>
                </a:solidFill>
                <a:effectLst/>
                <a:latin typeface="Arial" panose="020B0604020202020204" pitchFamily="34" charset="0"/>
                <a:ea typeface="Batang" panose="020B0503020000020004" pitchFamily="18" charset="-127"/>
              </a:rPr>
              <a:t>Irregular longitud de los taladros</a:t>
            </a:r>
            <a:endParaRPr lang="es-PE" sz="1600" dirty="0">
              <a:effectLst/>
              <a:latin typeface="Times New Roman" panose="02020603050405020304" pitchFamily="18" charset="0"/>
              <a:ea typeface="Times New Roman" panose="02020603050405020304" pitchFamily="18" charset="0"/>
            </a:endParaRPr>
          </a:p>
        </p:txBody>
      </p:sp>
      <p:grpSp>
        <p:nvGrpSpPr>
          <p:cNvPr id="27" name="Group 18">
            <a:extLst>
              <a:ext uri="{FF2B5EF4-FFF2-40B4-BE49-F238E27FC236}">
                <a16:creationId xmlns:a16="http://schemas.microsoft.com/office/drawing/2014/main" id="{E1464E24-5664-4634-82E7-C99FC3C4584C}"/>
              </a:ext>
            </a:extLst>
          </p:cNvPr>
          <p:cNvGrpSpPr>
            <a:grpSpLocks/>
          </p:cNvGrpSpPr>
          <p:nvPr/>
        </p:nvGrpSpPr>
        <p:grpSpPr bwMode="auto">
          <a:xfrm>
            <a:off x="6684361" y="1336382"/>
            <a:ext cx="4037424" cy="1870325"/>
            <a:chOff x="720" y="823"/>
            <a:chExt cx="4560" cy="1337"/>
          </a:xfrm>
        </p:grpSpPr>
        <p:sp>
          <p:nvSpPr>
            <p:cNvPr id="28" name="Oval 19">
              <a:extLst>
                <a:ext uri="{FF2B5EF4-FFF2-40B4-BE49-F238E27FC236}">
                  <a16:creationId xmlns:a16="http://schemas.microsoft.com/office/drawing/2014/main" id="{624DE001-9EB0-489E-B60B-AB78E57D3DBB}"/>
                </a:ext>
              </a:extLst>
            </p:cNvPr>
            <p:cNvSpPr>
              <a:spLocks noChangeArrowheads="1"/>
            </p:cNvSpPr>
            <p:nvPr/>
          </p:nvSpPr>
          <p:spPr bwMode="auto">
            <a:xfrm>
              <a:off x="1056" y="1200"/>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1" name="Oval 20">
              <a:extLst>
                <a:ext uri="{FF2B5EF4-FFF2-40B4-BE49-F238E27FC236}">
                  <a16:creationId xmlns:a16="http://schemas.microsoft.com/office/drawing/2014/main" id="{71661E2E-2F6A-4767-A749-AB344FF6EED2}"/>
                </a:ext>
              </a:extLst>
            </p:cNvPr>
            <p:cNvSpPr>
              <a:spLocks noChangeArrowheads="1"/>
            </p:cNvSpPr>
            <p:nvPr/>
          </p:nvSpPr>
          <p:spPr bwMode="auto">
            <a:xfrm>
              <a:off x="1008" y="1433"/>
              <a:ext cx="192" cy="199"/>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32" name="Oval 21">
              <a:extLst>
                <a:ext uri="{FF2B5EF4-FFF2-40B4-BE49-F238E27FC236}">
                  <a16:creationId xmlns:a16="http://schemas.microsoft.com/office/drawing/2014/main" id="{17BC2DC5-4B50-435F-8255-4A95221B7157}"/>
                </a:ext>
              </a:extLst>
            </p:cNvPr>
            <p:cNvSpPr>
              <a:spLocks noChangeArrowheads="1"/>
            </p:cNvSpPr>
            <p:nvPr/>
          </p:nvSpPr>
          <p:spPr bwMode="auto">
            <a:xfrm>
              <a:off x="1056" y="1968"/>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3" name="Oval 22">
              <a:extLst>
                <a:ext uri="{FF2B5EF4-FFF2-40B4-BE49-F238E27FC236}">
                  <a16:creationId xmlns:a16="http://schemas.microsoft.com/office/drawing/2014/main" id="{D65B2F97-4F72-43CB-B91E-740A6DD52D60}"/>
                </a:ext>
              </a:extLst>
            </p:cNvPr>
            <p:cNvSpPr>
              <a:spLocks noChangeArrowheads="1"/>
            </p:cNvSpPr>
            <p:nvPr/>
          </p:nvSpPr>
          <p:spPr bwMode="auto">
            <a:xfrm>
              <a:off x="1584" y="1495"/>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4" name="Oval 23">
              <a:extLst>
                <a:ext uri="{FF2B5EF4-FFF2-40B4-BE49-F238E27FC236}">
                  <a16:creationId xmlns:a16="http://schemas.microsoft.com/office/drawing/2014/main" id="{39B7E98E-92F8-4854-AACF-5449BD61E219}"/>
                </a:ext>
              </a:extLst>
            </p:cNvPr>
            <p:cNvSpPr>
              <a:spLocks noChangeArrowheads="1"/>
            </p:cNvSpPr>
            <p:nvPr/>
          </p:nvSpPr>
          <p:spPr bwMode="auto">
            <a:xfrm>
              <a:off x="720" y="1495"/>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35" name="Rectangle 24">
              <a:extLst>
                <a:ext uri="{FF2B5EF4-FFF2-40B4-BE49-F238E27FC236}">
                  <a16:creationId xmlns:a16="http://schemas.microsoft.com/office/drawing/2014/main" id="{544AC512-0AE6-4BF5-9BE7-3B9332D18090}"/>
                </a:ext>
              </a:extLst>
            </p:cNvPr>
            <p:cNvSpPr>
              <a:spLocks noChangeArrowheads="1"/>
            </p:cNvSpPr>
            <p:nvPr/>
          </p:nvSpPr>
          <p:spPr bwMode="auto">
            <a:xfrm>
              <a:off x="2688" y="1433"/>
              <a:ext cx="2592" cy="199"/>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36" name="Rectangle 25">
              <a:extLst>
                <a:ext uri="{FF2B5EF4-FFF2-40B4-BE49-F238E27FC236}">
                  <a16:creationId xmlns:a16="http://schemas.microsoft.com/office/drawing/2014/main" id="{A94F8980-FC41-41ED-B53D-9AD45C62701A}"/>
                </a:ext>
              </a:extLst>
            </p:cNvPr>
            <p:cNvSpPr>
              <a:spLocks noChangeArrowheads="1"/>
            </p:cNvSpPr>
            <p:nvPr/>
          </p:nvSpPr>
          <p:spPr bwMode="auto">
            <a:xfrm>
              <a:off x="2688" y="1248"/>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7" name="Rectangle 26">
              <a:extLst>
                <a:ext uri="{FF2B5EF4-FFF2-40B4-BE49-F238E27FC236}">
                  <a16:creationId xmlns:a16="http://schemas.microsoft.com/office/drawing/2014/main" id="{BCC6F4E2-0BEC-4847-92BF-53600174F8AC}"/>
                </a:ext>
              </a:extLst>
            </p:cNvPr>
            <p:cNvSpPr>
              <a:spLocks noChangeArrowheads="1"/>
            </p:cNvSpPr>
            <p:nvPr/>
          </p:nvSpPr>
          <p:spPr bwMode="auto">
            <a:xfrm>
              <a:off x="2688" y="1920"/>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8" name="Line 27">
              <a:extLst>
                <a:ext uri="{FF2B5EF4-FFF2-40B4-BE49-F238E27FC236}">
                  <a16:creationId xmlns:a16="http://schemas.microsoft.com/office/drawing/2014/main" id="{D15B30EB-E993-4E11-8E48-F9CA7197AC1D}"/>
                </a:ext>
              </a:extLst>
            </p:cNvPr>
            <p:cNvSpPr>
              <a:spLocks noChangeShapeType="1"/>
            </p:cNvSpPr>
            <p:nvPr/>
          </p:nvSpPr>
          <p:spPr bwMode="auto">
            <a:xfrm>
              <a:off x="2688" y="823"/>
              <a:ext cx="0" cy="1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39" name="Rectangle 28">
              <a:extLst>
                <a:ext uri="{FF2B5EF4-FFF2-40B4-BE49-F238E27FC236}">
                  <a16:creationId xmlns:a16="http://schemas.microsoft.com/office/drawing/2014/main" id="{5444A13B-020A-4964-BF4D-AD384B35DC1A}"/>
                </a:ext>
              </a:extLst>
            </p:cNvPr>
            <p:cNvSpPr>
              <a:spLocks noChangeArrowheads="1"/>
            </p:cNvSpPr>
            <p:nvPr/>
          </p:nvSpPr>
          <p:spPr bwMode="auto">
            <a:xfrm>
              <a:off x="2688" y="1248"/>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0" name="Rectangle 29">
              <a:extLst>
                <a:ext uri="{FF2B5EF4-FFF2-40B4-BE49-F238E27FC236}">
                  <a16:creationId xmlns:a16="http://schemas.microsoft.com/office/drawing/2014/main" id="{EDD29B64-2D8D-4070-8B48-4D5EE2B5F7C8}"/>
                </a:ext>
              </a:extLst>
            </p:cNvPr>
            <p:cNvSpPr>
              <a:spLocks noChangeArrowheads="1"/>
            </p:cNvSpPr>
            <p:nvPr/>
          </p:nvSpPr>
          <p:spPr bwMode="auto">
            <a:xfrm>
              <a:off x="2688" y="1920"/>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1" name="Freeform 30">
              <a:extLst>
                <a:ext uri="{FF2B5EF4-FFF2-40B4-BE49-F238E27FC236}">
                  <a16:creationId xmlns:a16="http://schemas.microsoft.com/office/drawing/2014/main" id="{6C3DF3FC-C1BD-4703-A45B-EB8793A97AC7}"/>
                </a:ext>
              </a:extLst>
            </p:cNvPr>
            <p:cNvSpPr>
              <a:spLocks/>
            </p:cNvSpPr>
            <p:nvPr/>
          </p:nvSpPr>
          <p:spPr bwMode="auto">
            <a:xfrm>
              <a:off x="1104" y="1248"/>
              <a:ext cx="525" cy="291"/>
            </a:xfrm>
            <a:custGeom>
              <a:avLst/>
              <a:gdLst>
                <a:gd name="T0" fmla="*/ 0 w 525"/>
                <a:gd name="T1" fmla="*/ 0 h 291"/>
                <a:gd name="T2" fmla="*/ 525 w 525"/>
                <a:gd name="T3" fmla="*/ 291 h 291"/>
              </a:gdLst>
              <a:ahLst/>
              <a:cxnLst>
                <a:cxn ang="0">
                  <a:pos x="T0" y="T1"/>
                </a:cxn>
                <a:cxn ang="0">
                  <a:pos x="T2" y="T3"/>
                </a:cxn>
              </a:cxnLst>
              <a:rect l="0" t="0" r="r" b="b"/>
              <a:pathLst>
                <a:path w="525" h="291">
                  <a:moveTo>
                    <a:pt x="0" y="0"/>
                  </a:moveTo>
                  <a:lnTo>
                    <a:pt x="525" y="291"/>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2" name="Freeform 31">
              <a:extLst>
                <a:ext uri="{FF2B5EF4-FFF2-40B4-BE49-F238E27FC236}">
                  <a16:creationId xmlns:a16="http://schemas.microsoft.com/office/drawing/2014/main" id="{A449125B-853F-4E3E-8728-E6AF9FEACD29}"/>
                </a:ext>
              </a:extLst>
            </p:cNvPr>
            <p:cNvSpPr>
              <a:spLocks/>
            </p:cNvSpPr>
            <p:nvPr/>
          </p:nvSpPr>
          <p:spPr bwMode="auto">
            <a:xfrm>
              <a:off x="765" y="1539"/>
              <a:ext cx="331" cy="473"/>
            </a:xfrm>
            <a:custGeom>
              <a:avLst/>
              <a:gdLst>
                <a:gd name="T0" fmla="*/ 0 w 331"/>
                <a:gd name="T1" fmla="*/ 0 h 473"/>
                <a:gd name="T2" fmla="*/ 331 w 331"/>
                <a:gd name="T3" fmla="*/ 473 h 473"/>
              </a:gdLst>
              <a:ahLst/>
              <a:cxnLst>
                <a:cxn ang="0">
                  <a:pos x="T0" y="T1"/>
                </a:cxn>
                <a:cxn ang="0">
                  <a:pos x="T2" y="T3"/>
                </a:cxn>
              </a:cxnLst>
              <a:rect l="0" t="0" r="r" b="b"/>
              <a:pathLst>
                <a:path w="331" h="473">
                  <a:moveTo>
                    <a:pt x="0" y="0"/>
                  </a:moveTo>
                  <a:lnTo>
                    <a:pt x="331" y="473"/>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3" name="Freeform 32">
              <a:extLst>
                <a:ext uri="{FF2B5EF4-FFF2-40B4-BE49-F238E27FC236}">
                  <a16:creationId xmlns:a16="http://schemas.microsoft.com/office/drawing/2014/main" id="{37243999-43DD-425C-A2AD-CEB64E4C2718}"/>
                </a:ext>
              </a:extLst>
            </p:cNvPr>
            <p:cNvSpPr>
              <a:spLocks/>
            </p:cNvSpPr>
            <p:nvPr/>
          </p:nvSpPr>
          <p:spPr bwMode="auto">
            <a:xfrm>
              <a:off x="768" y="1245"/>
              <a:ext cx="330" cy="291"/>
            </a:xfrm>
            <a:custGeom>
              <a:avLst/>
              <a:gdLst>
                <a:gd name="T0" fmla="*/ 0 w 330"/>
                <a:gd name="T1" fmla="*/ 291 h 291"/>
                <a:gd name="T2" fmla="*/ 330 w 330"/>
                <a:gd name="T3" fmla="*/ 0 h 291"/>
              </a:gdLst>
              <a:ahLst/>
              <a:cxnLst>
                <a:cxn ang="0">
                  <a:pos x="T0" y="T1"/>
                </a:cxn>
                <a:cxn ang="0">
                  <a:pos x="T2" y="T3"/>
                </a:cxn>
              </a:cxnLst>
              <a:rect l="0" t="0" r="r" b="b"/>
              <a:pathLst>
                <a:path w="330" h="291">
                  <a:moveTo>
                    <a:pt x="0" y="291"/>
                  </a:moveTo>
                  <a:lnTo>
                    <a:pt x="330"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44" name="Freeform 33">
              <a:extLst>
                <a:ext uri="{FF2B5EF4-FFF2-40B4-BE49-F238E27FC236}">
                  <a16:creationId xmlns:a16="http://schemas.microsoft.com/office/drawing/2014/main" id="{42EE442C-520C-429C-8371-DD3039C05658}"/>
                </a:ext>
              </a:extLst>
            </p:cNvPr>
            <p:cNvSpPr>
              <a:spLocks/>
            </p:cNvSpPr>
            <p:nvPr/>
          </p:nvSpPr>
          <p:spPr bwMode="auto">
            <a:xfrm>
              <a:off x="1104" y="1536"/>
              <a:ext cx="528" cy="484"/>
            </a:xfrm>
            <a:custGeom>
              <a:avLst/>
              <a:gdLst>
                <a:gd name="T0" fmla="*/ 0 w 528"/>
                <a:gd name="T1" fmla="*/ 484 h 484"/>
                <a:gd name="T2" fmla="*/ 528 w 528"/>
                <a:gd name="T3" fmla="*/ 0 h 484"/>
              </a:gdLst>
              <a:ahLst/>
              <a:cxnLst>
                <a:cxn ang="0">
                  <a:pos x="T0" y="T1"/>
                </a:cxn>
                <a:cxn ang="0">
                  <a:pos x="T2" y="T3"/>
                </a:cxn>
              </a:cxnLst>
              <a:rect l="0" t="0" r="r" b="b"/>
              <a:pathLst>
                <a:path w="528" h="484">
                  <a:moveTo>
                    <a:pt x="0" y="484"/>
                  </a:moveTo>
                  <a:lnTo>
                    <a:pt x="528"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45" name="Group 34">
            <a:extLst>
              <a:ext uri="{FF2B5EF4-FFF2-40B4-BE49-F238E27FC236}">
                <a16:creationId xmlns:a16="http://schemas.microsoft.com/office/drawing/2014/main" id="{6F02579C-479E-4D32-8329-B70C0276B583}"/>
              </a:ext>
            </a:extLst>
          </p:cNvPr>
          <p:cNvGrpSpPr>
            <a:grpSpLocks/>
          </p:cNvGrpSpPr>
          <p:nvPr/>
        </p:nvGrpSpPr>
        <p:grpSpPr bwMode="auto">
          <a:xfrm>
            <a:off x="6853004" y="4124140"/>
            <a:ext cx="4458124" cy="1971859"/>
            <a:chOff x="1793" y="13401"/>
            <a:chExt cx="5048" cy="2102"/>
          </a:xfrm>
        </p:grpSpPr>
        <p:grpSp>
          <p:nvGrpSpPr>
            <p:cNvPr id="46" name="Group 35">
              <a:extLst>
                <a:ext uri="{FF2B5EF4-FFF2-40B4-BE49-F238E27FC236}">
                  <a16:creationId xmlns:a16="http://schemas.microsoft.com/office/drawing/2014/main" id="{38B4C567-F490-4E5C-BB5A-73ED2C7AD455}"/>
                </a:ext>
              </a:extLst>
            </p:cNvPr>
            <p:cNvGrpSpPr>
              <a:grpSpLocks/>
            </p:cNvGrpSpPr>
            <p:nvPr/>
          </p:nvGrpSpPr>
          <p:grpSpPr bwMode="auto">
            <a:xfrm>
              <a:off x="1793" y="13791"/>
              <a:ext cx="5048" cy="1546"/>
              <a:chOff x="672" y="2695"/>
              <a:chExt cx="4608" cy="1337"/>
            </a:xfrm>
          </p:grpSpPr>
          <p:sp>
            <p:nvSpPr>
              <p:cNvPr id="50" name="Oval 36">
                <a:extLst>
                  <a:ext uri="{FF2B5EF4-FFF2-40B4-BE49-F238E27FC236}">
                    <a16:creationId xmlns:a16="http://schemas.microsoft.com/office/drawing/2014/main" id="{43F284CB-DA98-484C-AF58-5A9FE21D1560}"/>
                  </a:ext>
                </a:extLst>
              </p:cNvPr>
              <p:cNvSpPr>
                <a:spLocks noChangeArrowheads="1"/>
              </p:cNvSpPr>
              <p:nvPr/>
            </p:nvSpPr>
            <p:spPr bwMode="auto">
              <a:xfrm>
                <a:off x="1056" y="2976"/>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1" name="Oval 37">
                <a:extLst>
                  <a:ext uri="{FF2B5EF4-FFF2-40B4-BE49-F238E27FC236}">
                    <a16:creationId xmlns:a16="http://schemas.microsoft.com/office/drawing/2014/main" id="{04324E4D-822B-4013-BE4F-376E8C217F16}"/>
                  </a:ext>
                </a:extLst>
              </p:cNvPr>
              <p:cNvSpPr>
                <a:spLocks noChangeArrowheads="1"/>
              </p:cNvSpPr>
              <p:nvPr/>
            </p:nvSpPr>
            <p:spPr bwMode="auto">
              <a:xfrm>
                <a:off x="1008" y="3305"/>
                <a:ext cx="192" cy="199"/>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2" name="Oval 38">
                <a:extLst>
                  <a:ext uri="{FF2B5EF4-FFF2-40B4-BE49-F238E27FC236}">
                    <a16:creationId xmlns:a16="http://schemas.microsoft.com/office/drawing/2014/main" id="{9235F2A9-19AF-4396-90B7-C43124666669}"/>
                  </a:ext>
                </a:extLst>
              </p:cNvPr>
              <p:cNvSpPr>
                <a:spLocks noChangeArrowheads="1"/>
              </p:cNvSpPr>
              <p:nvPr/>
            </p:nvSpPr>
            <p:spPr bwMode="auto">
              <a:xfrm>
                <a:off x="1056" y="3744"/>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3" name="Oval 39">
                <a:extLst>
                  <a:ext uri="{FF2B5EF4-FFF2-40B4-BE49-F238E27FC236}">
                    <a16:creationId xmlns:a16="http://schemas.microsoft.com/office/drawing/2014/main" id="{0AA81B26-FAFD-43F6-A010-AA1EEF7F61CA}"/>
                  </a:ext>
                </a:extLst>
              </p:cNvPr>
              <p:cNvSpPr>
                <a:spLocks noChangeArrowheads="1"/>
              </p:cNvSpPr>
              <p:nvPr/>
            </p:nvSpPr>
            <p:spPr bwMode="auto">
              <a:xfrm>
                <a:off x="1440" y="3367"/>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4" name="Oval 40">
                <a:extLst>
                  <a:ext uri="{FF2B5EF4-FFF2-40B4-BE49-F238E27FC236}">
                    <a16:creationId xmlns:a16="http://schemas.microsoft.com/office/drawing/2014/main" id="{7B908F79-6E63-4FDC-B92E-45B48549D895}"/>
                  </a:ext>
                </a:extLst>
              </p:cNvPr>
              <p:cNvSpPr>
                <a:spLocks noChangeArrowheads="1"/>
              </p:cNvSpPr>
              <p:nvPr/>
            </p:nvSpPr>
            <p:spPr bwMode="auto">
              <a:xfrm>
                <a:off x="672" y="3367"/>
                <a:ext cx="96" cy="96"/>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55" name="Rectangle 41">
                <a:extLst>
                  <a:ext uri="{FF2B5EF4-FFF2-40B4-BE49-F238E27FC236}">
                    <a16:creationId xmlns:a16="http://schemas.microsoft.com/office/drawing/2014/main" id="{455EC8C3-372B-42F9-9098-CBF50705410C}"/>
                  </a:ext>
                </a:extLst>
              </p:cNvPr>
              <p:cNvSpPr>
                <a:spLocks noChangeArrowheads="1"/>
              </p:cNvSpPr>
              <p:nvPr/>
            </p:nvSpPr>
            <p:spPr bwMode="auto">
              <a:xfrm>
                <a:off x="2688" y="3305"/>
                <a:ext cx="1296" cy="199"/>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56" name="Rectangle 42">
                <a:extLst>
                  <a:ext uri="{FF2B5EF4-FFF2-40B4-BE49-F238E27FC236}">
                    <a16:creationId xmlns:a16="http://schemas.microsoft.com/office/drawing/2014/main" id="{DA18A798-EFBD-42BB-ACDF-B5A3B5D2DCC8}"/>
                  </a:ext>
                </a:extLst>
              </p:cNvPr>
              <p:cNvSpPr>
                <a:spLocks noChangeArrowheads="1"/>
              </p:cNvSpPr>
              <p:nvPr/>
            </p:nvSpPr>
            <p:spPr bwMode="auto">
              <a:xfrm>
                <a:off x="2688" y="2976"/>
                <a:ext cx="211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7" name="Rectangle 43">
                <a:extLst>
                  <a:ext uri="{FF2B5EF4-FFF2-40B4-BE49-F238E27FC236}">
                    <a16:creationId xmlns:a16="http://schemas.microsoft.com/office/drawing/2014/main" id="{E5D00722-3080-494B-BD10-8402C7B7E4A2}"/>
                  </a:ext>
                </a:extLst>
              </p:cNvPr>
              <p:cNvSpPr>
                <a:spLocks noChangeArrowheads="1"/>
              </p:cNvSpPr>
              <p:nvPr/>
            </p:nvSpPr>
            <p:spPr bwMode="auto">
              <a:xfrm>
                <a:off x="2688" y="3744"/>
                <a:ext cx="2592" cy="96"/>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8" name="Line 44">
                <a:extLst>
                  <a:ext uri="{FF2B5EF4-FFF2-40B4-BE49-F238E27FC236}">
                    <a16:creationId xmlns:a16="http://schemas.microsoft.com/office/drawing/2014/main" id="{7D3D7167-A117-4CB4-AA09-436FED9C2F2D}"/>
                  </a:ext>
                </a:extLst>
              </p:cNvPr>
              <p:cNvSpPr>
                <a:spLocks noChangeShapeType="1"/>
              </p:cNvSpPr>
              <p:nvPr/>
            </p:nvSpPr>
            <p:spPr bwMode="auto">
              <a:xfrm>
                <a:off x="2688" y="2695"/>
                <a:ext cx="0" cy="1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9" name="Rectangle 45">
                <a:extLst>
                  <a:ext uri="{FF2B5EF4-FFF2-40B4-BE49-F238E27FC236}">
                    <a16:creationId xmlns:a16="http://schemas.microsoft.com/office/drawing/2014/main" id="{AA3D4D2A-3AE9-43D5-BF50-B15CC8C933E5}"/>
                  </a:ext>
                </a:extLst>
              </p:cNvPr>
              <p:cNvSpPr>
                <a:spLocks noChangeArrowheads="1"/>
              </p:cNvSpPr>
              <p:nvPr/>
            </p:nvSpPr>
            <p:spPr bwMode="auto">
              <a:xfrm>
                <a:off x="2688" y="2976"/>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0" name="Rectangle 46">
                <a:extLst>
                  <a:ext uri="{FF2B5EF4-FFF2-40B4-BE49-F238E27FC236}">
                    <a16:creationId xmlns:a16="http://schemas.microsoft.com/office/drawing/2014/main" id="{268F4E5F-E54D-4862-86EA-E3B5FE9B608F}"/>
                  </a:ext>
                </a:extLst>
              </p:cNvPr>
              <p:cNvSpPr>
                <a:spLocks noChangeArrowheads="1"/>
              </p:cNvSpPr>
              <p:nvPr/>
            </p:nvSpPr>
            <p:spPr bwMode="auto">
              <a:xfrm>
                <a:off x="2688" y="3744"/>
                <a:ext cx="576" cy="96"/>
              </a:xfrm>
              <a:prstGeom prst="rect">
                <a:avLst/>
              </a:prstGeom>
              <a:blipFill dpi="0" rotWithShape="0">
                <a:blip r:embed="rId2"/>
                <a:srcRect/>
                <a:tile tx="0" ty="0" sx="100000" sy="100000" flip="none" algn="tl"/>
              </a:blip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1" name="Freeform 47">
                <a:extLst>
                  <a:ext uri="{FF2B5EF4-FFF2-40B4-BE49-F238E27FC236}">
                    <a16:creationId xmlns:a16="http://schemas.microsoft.com/office/drawing/2014/main" id="{B08F7C8D-3CED-48D4-95B5-0B1691258798}"/>
                  </a:ext>
                </a:extLst>
              </p:cNvPr>
              <p:cNvSpPr>
                <a:spLocks/>
              </p:cNvSpPr>
              <p:nvPr/>
            </p:nvSpPr>
            <p:spPr bwMode="auto">
              <a:xfrm>
                <a:off x="1100" y="3028"/>
                <a:ext cx="392" cy="388"/>
              </a:xfrm>
              <a:custGeom>
                <a:avLst/>
                <a:gdLst>
                  <a:gd name="T0" fmla="*/ 0 w 392"/>
                  <a:gd name="T1" fmla="*/ 0 h 388"/>
                  <a:gd name="T2" fmla="*/ 392 w 392"/>
                  <a:gd name="T3" fmla="*/ 388 h 388"/>
                </a:gdLst>
                <a:ahLst/>
                <a:cxnLst>
                  <a:cxn ang="0">
                    <a:pos x="T0" y="T1"/>
                  </a:cxn>
                  <a:cxn ang="0">
                    <a:pos x="T2" y="T3"/>
                  </a:cxn>
                </a:cxnLst>
                <a:rect l="0" t="0" r="r" b="b"/>
                <a:pathLst>
                  <a:path w="392" h="388">
                    <a:moveTo>
                      <a:pt x="0" y="0"/>
                    </a:moveTo>
                    <a:lnTo>
                      <a:pt x="392" y="388"/>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2" name="Freeform 48">
                <a:extLst>
                  <a:ext uri="{FF2B5EF4-FFF2-40B4-BE49-F238E27FC236}">
                    <a16:creationId xmlns:a16="http://schemas.microsoft.com/office/drawing/2014/main" id="{42F7FF21-869C-42CC-AB67-5BB807ED0944}"/>
                  </a:ext>
                </a:extLst>
              </p:cNvPr>
              <p:cNvSpPr>
                <a:spLocks/>
              </p:cNvSpPr>
              <p:nvPr/>
            </p:nvSpPr>
            <p:spPr bwMode="auto">
              <a:xfrm>
                <a:off x="720" y="3416"/>
                <a:ext cx="384" cy="372"/>
              </a:xfrm>
              <a:custGeom>
                <a:avLst/>
                <a:gdLst>
                  <a:gd name="T0" fmla="*/ 0 w 384"/>
                  <a:gd name="T1" fmla="*/ 0 h 372"/>
                  <a:gd name="T2" fmla="*/ 384 w 384"/>
                  <a:gd name="T3" fmla="*/ 372 h 372"/>
                </a:gdLst>
                <a:ahLst/>
                <a:cxnLst>
                  <a:cxn ang="0">
                    <a:pos x="T0" y="T1"/>
                  </a:cxn>
                  <a:cxn ang="0">
                    <a:pos x="T2" y="T3"/>
                  </a:cxn>
                </a:cxnLst>
                <a:rect l="0" t="0" r="r" b="b"/>
                <a:pathLst>
                  <a:path w="384" h="372">
                    <a:moveTo>
                      <a:pt x="0" y="0"/>
                    </a:moveTo>
                    <a:lnTo>
                      <a:pt x="384" y="372"/>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63" name="Freeform 49">
                <a:extLst>
                  <a:ext uri="{FF2B5EF4-FFF2-40B4-BE49-F238E27FC236}">
                    <a16:creationId xmlns:a16="http://schemas.microsoft.com/office/drawing/2014/main" id="{40FBE8E1-C5CB-4728-9C0E-80C2095588F3}"/>
                  </a:ext>
                </a:extLst>
              </p:cNvPr>
              <p:cNvSpPr>
                <a:spLocks/>
              </p:cNvSpPr>
              <p:nvPr/>
            </p:nvSpPr>
            <p:spPr bwMode="auto">
              <a:xfrm>
                <a:off x="720" y="3028"/>
                <a:ext cx="384" cy="384"/>
              </a:xfrm>
              <a:custGeom>
                <a:avLst/>
                <a:gdLst>
                  <a:gd name="T0" fmla="*/ 0 w 384"/>
                  <a:gd name="T1" fmla="*/ 384 h 384"/>
                  <a:gd name="T2" fmla="*/ 384 w 384"/>
                  <a:gd name="T3" fmla="*/ 0 h 384"/>
                </a:gdLst>
                <a:ahLst/>
                <a:cxnLst>
                  <a:cxn ang="0">
                    <a:pos x="T0" y="T1"/>
                  </a:cxn>
                  <a:cxn ang="0">
                    <a:pos x="T2" y="T3"/>
                  </a:cxn>
                </a:cxnLst>
                <a:rect l="0" t="0" r="r" b="b"/>
                <a:pathLst>
                  <a:path w="384" h="384">
                    <a:moveTo>
                      <a:pt x="0" y="384"/>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072" name="Freeform 50">
                <a:extLst>
                  <a:ext uri="{FF2B5EF4-FFF2-40B4-BE49-F238E27FC236}">
                    <a16:creationId xmlns:a16="http://schemas.microsoft.com/office/drawing/2014/main" id="{40CBDE00-F0D2-4C25-A0BB-D8AB10A538E5}"/>
                  </a:ext>
                </a:extLst>
              </p:cNvPr>
              <p:cNvSpPr>
                <a:spLocks/>
              </p:cNvSpPr>
              <p:nvPr/>
            </p:nvSpPr>
            <p:spPr bwMode="auto">
              <a:xfrm>
                <a:off x="1104" y="3412"/>
                <a:ext cx="384" cy="380"/>
              </a:xfrm>
              <a:custGeom>
                <a:avLst/>
                <a:gdLst>
                  <a:gd name="T0" fmla="*/ 0 w 384"/>
                  <a:gd name="T1" fmla="*/ 380 h 380"/>
                  <a:gd name="T2" fmla="*/ 384 w 384"/>
                  <a:gd name="T3" fmla="*/ 0 h 380"/>
                </a:gdLst>
                <a:ahLst/>
                <a:cxnLst>
                  <a:cxn ang="0">
                    <a:pos x="T0" y="T1"/>
                  </a:cxn>
                  <a:cxn ang="0">
                    <a:pos x="T2" y="T3"/>
                  </a:cxn>
                </a:cxnLst>
                <a:rect l="0" t="0" r="r" b="b"/>
                <a:pathLst>
                  <a:path w="384" h="380">
                    <a:moveTo>
                      <a:pt x="0" y="380"/>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47" name="Rectangle 51">
              <a:extLst>
                <a:ext uri="{FF2B5EF4-FFF2-40B4-BE49-F238E27FC236}">
                  <a16:creationId xmlns:a16="http://schemas.microsoft.com/office/drawing/2014/main" id="{8FE4EEAD-05D5-49A6-A26B-3B9A97F2D1C3}"/>
                </a:ext>
              </a:extLst>
            </p:cNvPr>
            <p:cNvSpPr>
              <a:spLocks noChangeArrowheads="1"/>
            </p:cNvSpPr>
            <p:nvPr/>
          </p:nvSpPr>
          <p:spPr bwMode="auto">
            <a:xfrm>
              <a:off x="4265" y="13401"/>
              <a:ext cx="944" cy="38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s-MX" altLang="es-PE" sz="700" b="0" i="0" u="none" strike="noStrike" cap="none" normalizeH="0" baseline="0">
                  <a:ln>
                    <a:noFill/>
                  </a:ln>
                  <a:solidFill>
                    <a:srgbClr val="FF0000"/>
                  </a:solidFill>
                  <a:effectLst/>
                  <a:latin typeface="Arial" panose="020B0604020202020204" pitchFamily="34" charset="0"/>
                </a:rPr>
                <a:t>AVANCE</a:t>
              </a: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48" name="Line 52">
              <a:extLst>
                <a:ext uri="{FF2B5EF4-FFF2-40B4-BE49-F238E27FC236}">
                  <a16:creationId xmlns:a16="http://schemas.microsoft.com/office/drawing/2014/main" id="{58E0046D-2F2A-4344-9DD3-C3E4F441930B}"/>
                </a:ext>
              </a:extLst>
            </p:cNvPr>
            <p:cNvSpPr>
              <a:spLocks noChangeShapeType="1"/>
            </p:cNvSpPr>
            <p:nvPr/>
          </p:nvSpPr>
          <p:spPr bwMode="auto">
            <a:xfrm>
              <a:off x="4002" y="13894"/>
              <a:ext cx="1419"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49" name="Line 53">
              <a:extLst>
                <a:ext uri="{FF2B5EF4-FFF2-40B4-BE49-F238E27FC236}">
                  <a16:creationId xmlns:a16="http://schemas.microsoft.com/office/drawing/2014/main" id="{746AB919-B31D-45B1-8518-8FB881AAB6D0}"/>
                </a:ext>
              </a:extLst>
            </p:cNvPr>
            <p:cNvSpPr>
              <a:spLocks noChangeShapeType="1"/>
            </p:cNvSpPr>
            <p:nvPr/>
          </p:nvSpPr>
          <p:spPr bwMode="auto">
            <a:xfrm>
              <a:off x="5421" y="13616"/>
              <a:ext cx="0" cy="1887"/>
            </a:xfrm>
            <a:prstGeom prst="line">
              <a:avLst/>
            </a:prstGeom>
            <a:noFill/>
            <a:ln w="3175" cap="rnd">
              <a:solidFill>
                <a:srgbClr val="0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sp>
        <p:nvSpPr>
          <p:cNvPr id="68" name="CuadroTexto 67">
            <a:extLst>
              <a:ext uri="{FF2B5EF4-FFF2-40B4-BE49-F238E27FC236}">
                <a16:creationId xmlns:a16="http://schemas.microsoft.com/office/drawing/2014/main" id="{966BF603-39D1-4BA7-ABE1-32754B8051B2}"/>
              </a:ext>
            </a:extLst>
          </p:cNvPr>
          <p:cNvSpPr txBox="1"/>
          <p:nvPr/>
        </p:nvSpPr>
        <p:spPr>
          <a:xfrm>
            <a:off x="9082066" y="1370700"/>
            <a:ext cx="2679871" cy="461665"/>
          </a:xfrm>
          <a:prstGeom prst="rect">
            <a:avLst/>
          </a:prstGeom>
          <a:noFill/>
        </p:spPr>
        <p:txBody>
          <a:bodyPr wrap="square">
            <a:spAutoFit/>
          </a:bodyPr>
          <a:lstStyle/>
          <a:p>
            <a:r>
              <a:rPr lang="es-ES" sz="1200" dirty="0">
                <a:effectLst/>
                <a:latin typeface="Arial" panose="020B0604020202020204" pitchFamily="34" charset="0"/>
                <a:ea typeface="Times New Roman" panose="02020603050405020304" pitchFamily="18" charset="0"/>
                <a:cs typeface="Times New Roman" panose="02020603050405020304" pitchFamily="18" charset="0"/>
              </a:rPr>
              <a:t>Propician  fragmentación   gruesa  o soplo del explosivo</a:t>
            </a:r>
            <a:endParaRPr lang="es-PE" sz="1200" dirty="0"/>
          </a:p>
        </p:txBody>
      </p:sp>
      <p:sp>
        <p:nvSpPr>
          <p:cNvPr id="70" name="CuadroTexto 69">
            <a:extLst>
              <a:ext uri="{FF2B5EF4-FFF2-40B4-BE49-F238E27FC236}">
                <a16:creationId xmlns:a16="http://schemas.microsoft.com/office/drawing/2014/main" id="{14B291FF-D7BF-4B6C-9A1E-A130DCDE3189}"/>
              </a:ext>
            </a:extLst>
          </p:cNvPr>
          <p:cNvSpPr txBox="1"/>
          <p:nvPr/>
        </p:nvSpPr>
        <p:spPr>
          <a:xfrm>
            <a:off x="6746183" y="3844224"/>
            <a:ext cx="1977315" cy="1015663"/>
          </a:xfrm>
          <a:prstGeom prst="rect">
            <a:avLst/>
          </a:prstGeom>
          <a:noFill/>
        </p:spPr>
        <p:txBody>
          <a:bodyPr wrap="square">
            <a:spAutoFit/>
          </a:bodyPr>
          <a:lstStyle/>
          <a:p>
            <a:pPr algn="just"/>
            <a:r>
              <a:rPr lang="es-ES" sz="1200" dirty="0">
                <a:effectLst/>
                <a:latin typeface="Arial" panose="020B0604020202020204" pitchFamily="34" charset="0"/>
                <a:ea typeface="Times New Roman" panose="02020603050405020304" pitchFamily="18" charset="0"/>
                <a:cs typeface="Times New Roman" panose="02020603050405020304" pitchFamily="18" charset="0"/>
              </a:rPr>
              <a:t>Influye  en el avance (especialmente  si el de  alivio  es muy corto)  y también  determina  una nueva cara muy irregular.</a:t>
            </a:r>
            <a:endParaRPr lang="es-PE" sz="1200" dirty="0"/>
          </a:p>
        </p:txBody>
      </p:sp>
    </p:spTree>
    <p:extLst>
      <p:ext uri="{BB962C8B-B14F-4D97-AF65-F5344CB8AC3E}">
        <p14:creationId xmlns:p14="http://schemas.microsoft.com/office/powerpoint/2010/main" val="299336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1" y="957457"/>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e</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Intersección entre taladros</a:t>
            </a:r>
            <a:endParaRPr lang="es-PE" sz="16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36</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9.1.4. </a:t>
            </a:r>
            <a:r>
              <a:rPr lang="es-ES" sz="2400" b="1" dirty="0">
                <a:solidFill>
                  <a:schemeClr val="accent6">
                    <a:lumMod val="75000"/>
                  </a:schemeClr>
                </a:solidFill>
                <a:latin typeface="Times New Roman" panose="02020603050405020304" pitchFamily="18" charset="0"/>
              </a:rPr>
              <a:t>ERRORES Y DEFECTOS EN LA PERFORACIÓN</a:t>
            </a:r>
            <a:endParaRPr lang="es-PE" sz="2400" b="1" dirty="0">
              <a:solidFill>
                <a:schemeClr val="accent6">
                  <a:lumMod val="75000"/>
                </a:schemeClr>
              </a:solidFill>
            </a:endParaRPr>
          </a:p>
        </p:txBody>
      </p:sp>
      <p:sp>
        <p:nvSpPr>
          <p:cNvPr id="26" name="CuadroTexto 25">
            <a:extLst>
              <a:ext uri="{FF2B5EF4-FFF2-40B4-BE49-F238E27FC236}">
                <a16:creationId xmlns:a16="http://schemas.microsoft.com/office/drawing/2014/main" id="{830775B6-2985-46D6-B3D0-788E701BAD3C}"/>
              </a:ext>
            </a:extLst>
          </p:cNvPr>
          <p:cNvSpPr txBox="1"/>
          <p:nvPr/>
        </p:nvSpPr>
        <p:spPr>
          <a:xfrm>
            <a:off x="6473404" y="1684953"/>
            <a:ext cx="4526290"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f.- </a:t>
            </a:r>
            <a:r>
              <a:rPr lang="es-MX" sz="1600" dirty="0">
                <a:solidFill>
                  <a:srgbClr val="000000"/>
                </a:solidFill>
                <a:effectLst/>
                <a:latin typeface="Arial" panose="020B0604020202020204" pitchFamily="34" charset="0"/>
                <a:ea typeface="Batang" panose="020B0503020000020004" pitchFamily="18" charset="-127"/>
              </a:rPr>
              <a:t>Sobrecarga (Excesiva densidad de carga)</a:t>
            </a:r>
            <a:endParaRPr lang="es-PE" sz="1600" dirty="0">
              <a:effectLst/>
              <a:latin typeface="Times New Roman" panose="02020603050405020304" pitchFamily="18" charset="0"/>
              <a:ea typeface="Times New Roman" panose="02020603050405020304" pitchFamily="18" charset="0"/>
            </a:endParaRPr>
          </a:p>
        </p:txBody>
      </p:sp>
      <p:pic>
        <p:nvPicPr>
          <p:cNvPr id="24" name="Imagen 23">
            <a:extLst>
              <a:ext uri="{FF2B5EF4-FFF2-40B4-BE49-F238E27FC236}">
                <a16:creationId xmlns:a16="http://schemas.microsoft.com/office/drawing/2014/main" id="{CCC634B3-6CD6-4E98-BFA8-A0A6B1E7D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42" y="1885288"/>
            <a:ext cx="5282754" cy="2776359"/>
          </a:xfrm>
          <a:prstGeom prst="rect">
            <a:avLst/>
          </a:prstGeom>
        </p:spPr>
      </p:pic>
      <p:sp>
        <p:nvSpPr>
          <p:cNvPr id="69" name="CuadroTexto 68">
            <a:extLst>
              <a:ext uri="{FF2B5EF4-FFF2-40B4-BE49-F238E27FC236}">
                <a16:creationId xmlns:a16="http://schemas.microsoft.com/office/drawing/2014/main" id="{181659E0-D7DF-4992-B9C6-8093058507D7}"/>
              </a:ext>
            </a:extLst>
          </p:cNvPr>
          <p:cNvSpPr txBox="1"/>
          <p:nvPr/>
        </p:nvSpPr>
        <p:spPr>
          <a:xfrm>
            <a:off x="1341065" y="4824799"/>
            <a:ext cx="3652276" cy="830997"/>
          </a:xfrm>
          <a:prstGeom prst="rect">
            <a:avLst/>
          </a:prstGeom>
          <a:noFill/>
        </p:spPr>
        <p:txBody>
          <a:bodyPr wrap="square">
            <a:spAutoFit/>
          </a:bodyPr>
          <a:lstStyle/>
          <a:p>
            <a:pPr algn="just"/>
            <a:r>
              <a:rPr lang="es-ES" sz="1600" dirty="0">
                <a:effectLst/>
                <a:latin typeface="Arial" panose="020B0604020202020204" pitchFamily="34" charset="0"/>
                <a:ea typeface="Times New Roman" panose="02020603050405020304" pitchFamily="18" charset="0"/>
                <a:cs typeface="Times New Roman" panose="02020603050405020304" pitchFamily="18" charset="0"/>
              </a:rPr>
              <a:t>Afecta  a la  distribución  de la carga explosiva  en el cuerpo de la  roca a romper.</a:t>
            </a:r>
            <a:endParaRPr lang="es-PE" sz="1600" dirty="0"/>
          </a:p>
        </p:txBody>
      </p:sp>
      <p:grpSp>
        <p:nvGrpSpPr>
          <p:cNvPr id="65" name="Group 2">
            <a:extLst>
              <a:ext uri="{FF2B5EF4-FFF2-40B4-BE49-F238E27FC236}">
                <a16:creationId xmlns:a16="http://schemas.microsoft.com/office/drawing/2014/main" id="{57CBDC0A-ED71-4C17-9572-112DB0E07946}"/>
              </a:ext>
            </a:extLst>
          </p:cNvPr>
          <p:cNvGrpSpPr>
            <a:grpSpLocks/>
          </p:cNvGrpSpPr>
          <p:nvPr/>
        </p:nvGrpSpPr>
        <p:grpSpPr bwMode="auto">
          <a:xfrm>
            <a:off x="6096000" y="2023507"/>
            <a:ext cx="4426663" cy="2264105"/>
            <a:chOff x="747" y="1031"/>
            <a:chExt cx="4500" cy="1800"/>
          </a:xfrm>
        </p:grpSpPr>
        <p:grpSp>
          <p:nvGrpSpPr>
            <p:cNvPr id="66" name="Group 3">
              <a:extLst>
                <a:ext uri="{FF2B5EF4-FFF2-40B4-BE49-F238E27FC236}">
                  <a16:creationId xmlns:a16="http://schemas.microsoft.com/office/drawing/2014/main" id="{2775FD7F-C8DE-45B2-BC64-8BE840618BFA}"/>
                </a:ext>
              </a:extLst>
            </p:cNvPr>
            <p:cNvGrpSpPr>
              <a:grpSpLocks/>
            </p:cNvGrpSpPr>
            <p:nvPr/>
          </p:nvGrpSpPr>
          <p:grpSpPr bwMode="auto">
            <a:xfrm>
              <a:off x="747" y="1704"/>
              <a:ext cx="1100" cy="966"/>
              <a:chOff x="1934" y="5832"/>
              <a:chExt cx="977" cy="1395"/>
            </a:xfrm>
          </p:grpSpPr>
          <p:sp>
            <p:nvSpPr>
              <p:cNvPr id="77" name="Oval 4">
                <a:extLst>
                  <a:ext uri="{FF2B5EF4-FFF2-40B4-BE49-F238E27FC236}">
                    <a16:creationId xmlns:a16="http://schemas.microsoft.com/office/drawing/2014/main" id="{98E84C32-915D-46F7-8AC1-3CB8F81EE00B}"/>
                  </a:ext>
                </a:extLst>
              </p:cNvPr>
              <p:cNvSpPr>
                <a:spLocks noChangeArrowheads="1"/>
              </p:cNvSpPr>
              <p:nvPr/>
            </p:nvSpPr>
            <p:spPr bwMode="auto">
              <a:xfrm>
                <a:off x="2368" y="5832"/>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78" name="Oval 5">
                <a:extLst>
                  <a:ext uri="{FF2B5EF4-FFF2-40B4-BE49-F238E27FC236}">
                    <a16:creationId xmlns:a16="http://schemas.microsoft.com/office/drawing/2014/main" id="{28A6161F-733B-47AF-A0E7-ED7A2FEB8825}"/>
                  </a:ext>
                </a:extLst>
              </p:cNvPr>
              <p:cNvSpPr>
                <a:spLocks noChangeArrowheads="1"/>
              </p:cNvSpPr>
              <p:nvPr/>
            </p:nvSpPr>
            <p:spPr bwMode="auto">
              <a:xfrm>
                <a:off x="2314" y="6364"/>
                <a:ext cx="217" cy="32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79" name="Oval 6">
                <a:extLst>
                  <a:ext uri="{FF2B5EF4-FFF2-40B4-BE49-F238E27FC236}">
                    <a16:creationId xmlns:a16="http://schemas.microsoft.com/office/drawing/2014/main" id="{82920BC8-BFCD-497A-BD91-DF35110EED81}"/>
                  </a:ext>
                </a:extLst>
              </p:cNvPr>
              <p:cNvSpPr>
                <a:spLocks noChangeArrowheads="1"/>
              </p:cNvSpPr>
              <p:nvPr/>
            </p:nvSpPr>
            <p:spPr bwMode="auto">
              <a:xfrm>
                <a:off x="2368" y="7072"/>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0" name="Oval 7">
                <a:extLst>
                  <a:ext uri="{FF2B5EF4-FFF2-40B4-BE49-F238E27FC236}">
                    <a16:creationId xmlns:a16="http://schemas.microsoft.com/office/drawing/2014/main" id="{B6C61B89-2AE4-443F-80C4-E3DA4CEEB4DC}"/>
                  </a:ext>
                </a:extLst>
              </p:cNvPr>
              <p:cNvSpPr>
                <a:spLocks noChangeArrowheads="1"/>
              </p:cNvSpPr>
              <p:nvPr/>
            </p:nvSpPr>
            <p:spPr bwMode="auto">
              <a:xfrm>
                <a:off x="2803" y="6464"/>
                <a:ext cx="108"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1" name="Oval 8">
                <a:extLst>
                  <a:ext uri="{FF2B5EF4-FFF2-40B4-BE49-F238E27FC236}">
                    <a16:creationId xmlns:a16="http://schemas.microsoft.com/office/drawing/2014/main" id="{9254AEC9-AE99-4620-ABCE-18F425B65E4B}"/>
                  </a:ext>
                </a:extLst>
              </p:cNvPr>
              <p:cNvSpPr>
                <a:spLocks noChangeArrowheads="1"/>
              </p:cNvSpPr>
              <p:nvPr/>
            </p:nvSpPr>
            <p:spPr bwMode="auto">
              <a:xfrm>
                <a:off x="1934" y="6464"/>
                <a:ext cx="109" cy="155"/>
              </a:xfrm>
              <a:prstGeom prst="ellipse">
                <a:avLst/>
              </a:prstGeom>
              <a:solidFill>
                <a:srgbClr val="000000"/>
              </a:solidFill>
              <a:ln w="190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2" name="Freeform 9">
                <a:extLst>
                  <a:ext uri="{FF2B5EF4-FFF2-40B4-BE49-F238E27FC236}">
                    <a16:creationId xmlns:a16="http://schemas.microsoft.com/office/drawing/2014/main" id="{12C1FFD3-8D9D-418D-AB51-FFA00704CB9B}"/>
                  </a:ext>
                </a:extLst>
              </p:cNvPr>
              <p:cNvSpPr>
                <a:spLocks/>
              </p:cNvSpPr>
              <p:nvPr/>
            </p:nvSpPr>
            <p:spPr bwMode="auto">
              <a:xfrm>
                <a:off x="2418" y="5916"/>
                <a:ext cx="443" cy="627"/>
              </a:xfrm>
              <a:custGeom>
                <a:avLst/>
                <a:gdLst>
                  <a:gd name="T0" fmla="*/ 0 w 392"/>
                  <a:gd name="T1" fmla="*/ 0 h 388"/>
                  <a:gd name="T2" fmla="*/ 392 w 392"/>
                  <a:gd name="T3" fmla="*/ 388 h 388"/>
                </a:gdLst>
                <a:ahLst/>
                <a:cxnLst>
                  <a:cxn ang="0">
                    <a:pos x="T0" y="T1"/>
                  </a:cxn>
                  <a:cxn ang="0">
                    <a:pos x="T2" y="T3"/>
                  </a:cxn>
                </a:cxnLst>
                <a:rect l="0" t="0" r="r" b="b"/>
                <a:pathLst>
                  <a:path w="392" h="388">
                    <a:moveTo>
                      <a:pt x="0" y="0"/>
                    </a:moveTo>
                    <a:lnTo>
                      <a:pt x="392" y="388"/>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3" name="Freeform 10">
                <a:extLst>
                  <a:ext uri="{FF2B5EF4-FFF2-40B4-BE49-F238E27FC236}">
                    <a16:creationId xmlns:a16="http://schemas.microsoft.com/office/drawing/2014/main" id="{50E26D15-10FA-483B-90D6-78B1AF3D57CC}"/>
                  </a:ext>
                </a:extLst>
              </p:cNvPr>
              <p:cNvSpPr>
                <a:spLocks/>
              </p:cNvSpPr>
              <p:nvPr/>
            </p:nvSpPr>
            <p:spPr bwMode="auto">
              <a:xfrm>
                <a:off x="1988" y="6543"/>
                <a:ext cx="435" cy="600"/>
              </a:xfrm>
              <a:custGeom>
                <a:avLst/>
                <a:gdLst>
                  <a:gd name="T0" fmla="*/ 0 w 384"/>
                  <a:gd name="T1" fmla="*/ 0 h 372"/>
                  <a:gd name="T2" fmla="*/ 384 w 384"/>
                  <a:gd name="T3" fmla="*/ 372 h 372"/>
                </a:gdLst>
                <a:ahLst/>
                <a:cxnLst>
                  <a:cxn ang="0">
                    <a:pos x="T0" y="T1"/>
                  </a:cxn>
                  <a:cxn ang="0">
                    <a:pos x="T2" y="T3"/>
                  </a:cxn>
                </a:cxnLst>
                <a:rect l="0" t="0" r="r" b="b"/>
                <a:pathLst>
                  <a:path w="384" h="372">
                    <a:moveTo>
                      <a:pt x="0" y="0"/>
                    </a:moveTo>
                    <a:lnTo>
                      <a:pt x="384" y="372"/>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4" name="Freeform 11">
                <a:extLst>
                  <a:ext uri="{FF2B5EF4-FFF2-40B4-BE49-F238E27FC236}">
                    <a16:creationId xmlns:a16="http://schemas.microsoft.com/office/drawing/2014/main" id="{91DA2876-8C45-4A7D-877F-E87C8685AD9F}"/>
                  </a:ext>
                </a:extLst>
              </p:cNvPr>
              <p:cNvSpPr>
                <a:spLocks/>
              </p:cNvSpPr>
              <p:nvPr/>
            </p:nvSpPr>
            <p:spPr bwMode="auto">
              <a:xfrm>
                <a:off x="1988" y="5916"/>
                <a:ext cx="435" cy="620"/>
              </a:xfrm>
              <a:custGeom>
                <a:avLst/>
                <a:gdLst>
                  <a:gd name="T0" fmla="*/ 0 w 384"/>
                  <a:gd name="T1" fmla="*/ 384 h 384"/>
                  <a:gd name="T2" fmla="*/ 384 w 384"/>
                  <a:gd name="T3" fmla="*/ 0 h 384"/>
                </a:gdLst>
                <a:ahLst/>
                <a:cxnLst>
                  <a:cxn ang="0">
                    <a:pos x="T0" y="T1"/>
                  </a:cxn>
                  <a:cxn ang="0">
                    <a:pos x="T2" y="T3"/>
                  </a:cxn>
                </a:cxnLst>
                <a:rect l="0" t="0" r="r" b="b"/>
                <a:pathLst>
                  <a:path w="384" h="384">
                    <a:moveTo>
                      <a:pt x="0" y="384"/>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85" name="Freeform 12">
                <a:extLst>
                  <a:ext uri="{FF2B5EF4-FFF2-40B4-BE49-F238E27FC236}">
                    <a16:creationId xmlns:a16="http://schemas.microsoft.com/office/drawing/2014/main" id="{DC1AB643-F959-4B98-B353-656DB8975BB7}"/>
                  </a:ext>
                </a:extLst>
              </p:cNvPr>
              <p:cNvSpPr>
                <a:spLocks/>
              </p:cNvSpPr>
              <p:nvPr/>
            </p:nvSpPr>
            <p:spPr bwMode="auto">
              <a:xfrm>
                <a:off x="2423" y="6536"/>
                <a:ext cx="434" cy="614"/>
              </a:xfrm>
              <a:custGeom>
                <a:avLst/>
                <a:gdLst>
                  <a:gd name="T0" fmla="*/ 0 w 384"/>
                  <a:gd name="T1" fmla="*/ 380 h 380"/>
                  <a:gd name="T2" fmla="*/ 384 w 384"/>
                  <a:gd name="T3" fmla="*/ 0 h 380"/>
                </a:gdLst>
                <a:ahLst/>
                <a:cxnLst>
                  <a:cxn ang="0">
                    <a:pos x="T0" y="T1"/>
                  </a:cxn>
                  <a:cxn ang="0">
                    <a:pos x="T2" y="T3"/>
                  </a:cxn>
                </a:cxnLst>
                <a:rect l="0" t="0" r="r" b="b"/>
                <a:pathLst>
                  <a:path w="384" h="380">
                    <a:moveTo>
                      <a:pt x="0" y="380"/>
                    </a:moveTo>
                    <a:lnTo>
                      <a:pt x="384" y="0"/>
                    </a:lnTo>
                  </a:path>
                </a:pathLst>
              </a:custGeom>
              <a:noFill/>
              <a:ln w="19050" cap="flat" cmpd="sng">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67" name="Rectangle 13">
              <a:extLst>
                <a:ext uri="{FF2B5EF4-FFF2-40B4-BE49-F238E27FC236}">
                  <a16:creationId xmlns:a16="http://schemas.microsoft.com/office/drawing/2014/main" id="{76C71F4E-E595-42DF-8895-37F520C47D50}"/>
                </a:ext>
              </a:extLst>
            </p:cNvPr>
            <p:cNvSpPr>
              <a:spLocks noChangeArrowheads="1"/>
            </p:cNvSpPr>
            <p:nvPr/>
          </p:nvSpPr>
          <p:spPr bwMode="auto">
            <a:xfrm>
              <a:off x="2547" y="1031"/>
              <a:ext cx="1033" cy="259"/>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s-MX" altLang="es-PE" sz="500" b="0" i="0" u="none" strike="noStrike" cap="none" normalizeH="0" baseline="0">
                  <a:ln>
                    <a:noFill/>
                  </a:ln>
                  <a:solidFill>
                    <a:srgbClr val="FF0000"/>
                  </a:solidFill>
                  <a:effectLst/>
                  <a:latin typeface="Arial" panose="020B0604020202020204" pitchFamily="34" charset="0"/>
                </a:rPr>
                <a:t>SOB</a:t>
              </a:r>
              <a:r>
                <a:rPr kumimoji="0" lang="es-MX" altLang="es-PE" sz="500" b="1" i="0" u="none" strike="noStrike" cap="none" normalizeH="0" baseline="0">
                  <a:ln>
                    <a:noFill/>
                  </a:ln>
                  <a:solidFill>
                    <a:srgbClr val="FF0000"/>
                  </a:solidFill>
                  <a:effectLst/>
                  <a:latin typeface="Arial" panose="020B0604020202020204" pitchFamily="34" charset="0"/>
                </a:rPr>
                <a:t>RE CARGA</a:t>
              </a:r>
              <a:endParaRPr kumimoji="0" lang="es-PE" altLang="es-PE" sz="1800" b="0" i="0" u="none" strike="noStrike" cap="none" normalizeH="0" baseline="0">
                <a:ln>
                  <a:noFill/>
                </a:ln>
                <a:solidFill>
                  <a:schemeClr val="tx1"/>
                </a:solidFill>
                <a:effectLst/>
                <a:latin typeface="Arial" panose="020B0604020202020204" pitchFamily="34" charset="0"/>
              </a:endParaRPr>
            </a:p>
          </p:txBody>
        </p:sp>
        <p:sp>
          <p:nvSpPr>
            <p:cNvPr id="71" name="Rectangle 14">
              <a:extLst>
                <a:ext uri="{FF2B5EF4-FFF2-40B4-BE49-F238E27FC236}">
                  <a16:creationId xmlns:a16="http://schemas.microsoft.com/office/drawing/2014/main" id="{4ECDB92D-B240-4960-8E2A-54D511C8CA13}"/>
                </a:ext>
              </a:extLst>
            </p:cNvPr>
            <p:cNvSpPr>
              <a:spLocks noChangeArrowheads="1"/>
            </p:cNvSpPr>
            <p:nvPr/>
          </p:nvSpPr>
          <p:spPr bwMode="auto">
            <a:xfrm>
              <a:off x="2547" y="2018"/>
              <a:ext cx="2600" cy="223"/>
            </a:xfrm>
            <a:prstGeom prst="rect">
              <a:avLst/>
            </a:prstGeom>
            <a:noFill/>
            <a:ln w="19050">
              <a:solidFill>
                <a:srgbClr val="000000"/>
              </a:solidFill>
              <a:miter lim="800000"/>
              <a:headEnd/>
              <a:tailEnd/>
            </a:ln>
            <a:extLst>
              <a:ext uri="{909E8E84-426E-40DD-AFC4-6F175D3DCCD1}">
                <a14:hiddenFill xmlns:a14="http://schemas.microsoft.com/office/drawing/2010/main">
                  <a:pattFill prst="lgConfetti">
                    <a:fgClr>
                      <a:srgbClr val="FF6600"/>
                    </a:fgClr>
                    <a:bgClr>
                      <a:srgbClr val="FFFFFF"/>
                    </a:bgClr>
                  </a:pattFill>
                </a14:hiddenFill>
              </a:ext>
            </a:extLst>
          </p:spPr>
          <p:txBody>
            <a:bodyPr vert="horz" wrap="none" lIns="91440" tIns="45720" rIns="91440" bIns="45720" numCol="1" anchor="ctr" anchorCtr="0" compatLnSpc="1">
              <a:prstTxWarp prst="textNoShape">
                <a:avLst/>
              </a:prstTxWarp>
            </a:bodyPr>
            <a:lstStyle/>
            <a:p>
              <a:endParaRPr lang="es-PE"/>
            </a:p>
          </p:txBody>
        </p:sp>
        <p:sp>
          <p:nvSpPr>
            <p:cNvPr id="72" name="Rectangle 15">
              <a:extLst>
                <a:ext uri="{FF2B5EF4-FFF2-40B4-BE49-F238E27FC236}">
                  <a16:creationId xmlns:a16="http://schemas.microsoft.com/office/drawing/2014/main" id="{E77ACFE6-5E8A-4AA9-9D7A-F27351790F59}"/>
                </a:ext>
              </a:extLst>
            </p:cNvPr>
            <p:cNvSpPr>
              <a:spLocks noChangeArrowheads="1"/>
            </p:cNvSpPr>
            <p:nvPr/>
          </p:nvSpPr>
          <p:spPr bwMode="auto">
            <a:xfrm>
              <a:off x="2547" y="1650"/>
              <a:ext cx="2700" cy="107"/>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73" name="Rectangle 16">
              <a:extLst>
                <a:ext uri="{FF2B5EF4-FFF2-40B4-BE49-F238E27FC236}">
                  <a16:creationId xmlns:a16="http://schemas.microsoft.com/office/drawing/2014/main" id="{3516DD46-D91B-459B-B38B-5278B3CA5E2E}"/>
                </a:ext>
              </a:extLst>
            </p:cNvPr>
            <p:cNvSpPr>
              <a:spLocks noChangeArrowheads="1"/>
            </p:cNvSpPr>
            <p:nvPr/>
          </p:nvSpPr>
          <p:spPr bwMode="auto">
            <a:xfrm>
              <a:off x="2547" y="2509"/>
              <a:ext cx="2700" cy="107"/>
            </a:xfrm>
            <a:prstGeom prst="rect">
              <a:avLst/>
            </a:prstGeom>
            <a:pattFill prst="lgConfetti">
              <a:fgClr>
                <a:srgbClr val="FF6600"/>
              </a:fgClr>
              <a:bgClr>
                <a:srgbClr val="FFFFFF"/>
              </a:bgClr>
            </a:pattFill>
            <a:ln w="190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74" name="Line 17">
              <a:extLst>
                <a:ext uri="{FF2B5EF4-FFF2-40B4-BE49-F238E27FC236}">
                  <a16:creationId xmlns:a16="http://schemas.microsoft.com/office/drawing/2014/main" id="{66BD3719-53F0-45CD-8628-28947D6C2FEB}"/>
                </a:ext>
              </a:extLst>
            </p:cNvPr>
            <p:cNvSpPr>
              <a:spLocks noChangeShapeType="1"/>
            </p:cNvSpPr>
            <p:nvPr/>
          </p:nvSpPr>
          <p:spPr bwMode="auto">
            <a:xfrm>
              <a:off x="2547" y="1336"/>
              <a:ext cx="0" cy="149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5" name="Line 18">
              <a:extLst>
                <a:ext uri="{FF2B5EF4-FFF2-40B4-BE49-F238E27FC236}">
                  <a16:creationId xmlns:a16="http://schemas.microsoft.com/office/drawing/2014/main" id="{47FB6936-C136-48CA-82A9-84E4025C2804}"/>
                </a:ext>
              </a:extLst>
            </p:cNvPr>
            <p:cNvSpPr>
              <a:spLocks noChangeShapeType="1"/>
            </p:cNvSpPr>
            <p:nvPr/>
          </p:nvSpPr>
          <p:spPr bwMode="auto">
            <a:xfrm>
              <a:off x="2547" y="1436"/>
              <a:ext cx="850" cy="0"/>
            </a:xfrm>
            <a:prstGeom prst="line">
              <a:avLst/>
            </a:prstGeom>
            <a:noFill/>
            <a:ln w="12700">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6" name="Arc 19">
              <a:extLst>
                <a:ext uri="{FF2B5EF4-FFF2-40B4-BE49-F238E27FC236}">
                  <a16:creationId xmlns:a16="http://schemas.microsoft.com/office/drawing/2014/main" id="{B77B4522-EA79-4338-8B2A-00A6E092FF22}"/>
                </a:ext>
              </a:extLst>
            </p:cNvPr>
            <p:cNvSpPr>
              <a:spLocks/>
            </p:cNvSpPr>
            <p:nvPr/>
          </p:nvSpPr>
          <p:spPr bwMode="auto">
            <a:xfrm rot="2534476">
              <a:off x="3047" y="1650"/>
              <a:ext cx="800" cy="9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rgbClr val="000000"/>
              </a:solidFill>
              <a:prstDash val="dash"/>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grpSp>
    </p:spTree>
    <p:extLst>
      <p:ext uri="{BB962C8B-B14F-4D97-AF65-F5344CB8AC3E}">
        <p14:creationId xmlns:p14="http://schemas.microsoft.com/office/powerpoint/2010/main" val="266048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467050" y="957457"/>
            <a:ext cx="11069641" cy="2241576"/>
          </a:xfrm>
          <a:prstGeom prst="rect">
            <a:avLst/>
          </a:prstGeom>
          <a:noFill/>
        </p:spPr>
        <p:txBody>
          <a:bodyPr wrap="square">
            <a:spAutoFit/>
          </a:bodyPr>
          <a:lstStyle/>
          <a:p>
            <a:pPr algn="just">
              <a:lnSpc>
                <a:spcPct val="150000"/>
              </a:lnSpc>
            </a:pPr>
            <a:r>
              <a:rPr lang="es-ES" sz="2400" dirty="0">
                <a:solidFill>
                  <a:srgbClr val="000000"/>
                </a:solidFill>
                <a:effectLst/>
                <a:latin typeface="Arial" panose="020B0604020202020204" pitchFamily="34" charset="0"/>
                <a:ea typeface="Batang" panose="02030600000101010101" pitchFamily="18" charset="-127"/>
              </a:rPr>
              <a:t>La precisión en la perforación es uno de los factores más importantes para el éxito de técnicas, de control en las paredes y contorno (voladuras controladas), éstos métodos exigen  que los taladros, deben perforarse paralelos y encontrarse en un mismo plano de corte.</a:t>
            </a:r>
            <a:endParaRPr lang="es-PE" sz="24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37</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9.1.5. </a:t>
            </a:r>
            <a:r>
              <a:rPr lang="es-ES" sz="2400" b="1" dirty="0">
                <a:solidFill>
                  <a:schemeClr val="accent6">
                    <a:lumMod val="75000"/>
                  </a:schemeClr>
                </a:solidFill>
                <a:latin typeface="Times New Roman" panose="02020603050405020304" pitchFamily="18" charset="0"/>
              </a:rPr>
              <a:t>PRECISIÓN EN LA PERFORACIÓN</a:t>
            </a:r>
            <a:endParaRPr lang="es-PE" sz="2400" b="1" dirty="0">
              <a:solidFill>
                <a:schemeClr val="accent6">
                  <a:lumMod val="75000"/>
                </a:schemeClr>
              </a:solidFill>
            </a:endParaRPr>
          </a:p>
        </p:txBody>
      </p:sp>
      <p:sp>
        <p:nvSpPr>
          <p:cNvPr id="26" name="CuadroTexto 25">
            <a:extLst>
              <a:ext uri="{FF2B5EF4-FFF2-40B4-BE49-F238E27FC236}">
                <a16:creationId xmlns:a16="http://schemas.microsoft.com/office/drawing/2014/main" id="{830775B6-2985-46D6-B3D0-788E701BAD3C}"/>
              </a:ext>
            </a:extLst>
          </p:cNvPr>
          <p:cNvSpPr txBox="1"/>
          <p:nvPr/>
        </p:nvSpPr>
        <p:spPr>
          <a:xfrm>
            <a:off x="7338055" y="3429000"/>
            <a:ext cx="4526290" cy="338554"/>
          </a:xfrm>
          <a:prstGeom prst="rect">
            <a:avLst/>
          </a:prstGeom>
          <a:noFill/>
        </p:spPr>
        <p:txBody>
          <a:bodyPr wrap="square">
            <a:spAutoFit/>
          </a:bodyPr>
          <a:lstStyle/>
          <a:p>
            <a:pPr algn="just"/>
            <a:r>
              <a:rPr lang="es-MX" sz="1600" dirty="0">
                <a:latin typeface="Arial" panose="020B0604020202020204" pitchFamily="34" charset="0"/>
                <a:ea typeface="Times New Roman" panose="02020603050405020304" pitchFamily="18" charset="0"/>
              </a:rPr>
              <a:t>b. </a:t>
            </a:r>
            <a:r>
              <a:rPr lang="es-MX" sz="1600" dirty="0">
                <a:effectLst/>
                <a:latin typeface="Arial" panose="020B0604020202020204" pitchFamily="34" charset="0"/>
                <a:ea typeface="Times New Roman" panose="02020603050405020304" pitchFamily="18" charset="0"/>
              </a:rPr>
              <a:t> </a:t>
            </a:r>
            <a:r>
              <a:rPr lang="es-MX" sz="1600" dirty="0">
                <a:solidFill>
                  <a:srgbClr val="000000"/>
                </a:solidFill>
                <a:effectLst/>
                <a:latin typeface="Arial" panose="020B0604020202020204" pitchFamily="34" charset="0"/>
                <a:ea typeface="Batang" panose="020B0503020000020004" pitchFamily="18" charset="-127"/>
              </a:rPr>
              <a:t>Perforación Correcta </a:t>
            </a:r>
            <a:r>
              <a:rPr lang="en-US" sz="1600" dirty="0">
                <a:solidFill>
                  <a:srgbClr val="000000"/>
                </a:solidFill>
                <a:effectLst/>
                <a:latin typeface="Arial" panose="020B0604020202020204" pitchFamily="34" charset="0"/>
                <a:ea typeface="Batang" panose="020B0503020000020004" pitchFamily="18" charset="-127"/>
              </a:rPr>
              <a:t>– </a:t>
            </a:r>
            <a:r>
              <a:rPr lang="en-US" sz="1600" dirty="0" err="1">
                <a:solidFill>
                  <a:srgbClr val="000000"/>
                </a:solidFill>
                <a:effectLst/>
                <a:latin typeface="Arial" panose="020B0604020202020204" pitchFamily="34" charset="0"/>
                <a:ea typeface="Batang" panose="020B0503020000020004" pitchFamily="18" charset="-127"/>
              </a:rPr>
              <a:t>Acabado</a:t>
            </a:r>
            <a:r>
              <a:rPr lang="en-US" sz="1600" dirty="0">
                <a:solidFill>
                  <a:srgbClr val="000000"/>
                </a:solidFill>
                <a:effectLst/>
                <a:latin typeface="Arial" panose="020B0604020202020204" pitchFamily="34" charset="0"/>
                <a:ea typeface="Batang" panose="020B0503020000020004" pitchFamily="18" charset="-127"/>
              </a:rPr>
              <a:t> de </a:t>
            </a:r>
            <a:r>
              <a:rPr lang="en-US" sz="1600" dirty="0" err="1">
                <a:solidFill>
                  <a:srgbClr val="000000"/>
                </a:solidFill>
                <a:effectLst/>
                <a:latin typeface="Arial" panose="020B0604020202020204" pitchFamily="34" charset="0"/>
                <a:ea typeface="Batang" panose="020B0503020000020004" pitchFamily="18" charset="-127"/>
              </a:rPr>
              <a:t>secci</a:t>
            </a:r>
            <a:r>
              <a:rPr lang="es-PE" sz="1600" dirty="0" err="1">
                <a:solidFill>
                  <a:srgbClr val="000000"/>
                </a:solidFill>
                <a:effectLst/>
                <a:latin typeface="Arial" panose="020B0604020202020204" pitchFamily="34" charset="0"/>
                <a:ea typeface="Batang" panose="020B0503020000020004" pitchFamily="18" charset="-127"/>
              </a:rPr>
              <a:t>ó</a:t>
            </a:r>
            <a:r>
              <a:rPr lang="en-US" sz="1600" dirty="0">
                <a:solidFill>
                  <a:srgbClr val="000000"/>
                </a:solidFill>
                <a:effectLst/>
                <a:latin typeface="Arial" panose="020B0604020202020204" pitchFamily="34" charset="0"/>
                <a:ea typeface="Batang" panose="020B0503020000020004" pitchFamily="18" charset="-127"/>
              </a:rPr>
              <a:t>n</a:t>
            </a:r>
            <a:endParaRPr lang="es-PE" sz="1600" dirty="0">
              <a:effectLst/>
              <a:latin typeface="Times New Roman" panose="02020603050405020304" pitchFamily="18" charset="0"/>
              <a:ea typeface="Times New Roman" panose="02020603050405020304" pitchFamily="18" charset="0"/>
            </a:endParaRPr>
          </a:p>
        </p:txBody>
      </p:sp>
      <p:sp>
        <p:nvSpPr>
          <p:cNvPr id="28" name="CuadroTexto 27">
            <a:extLst>
              <a:ext uri="{FF2B5EF4-FFF2-40B4-BE49-F238E27FC236}">
                <a16:creationId xmlns:a16="http://schemas.microsoft.com/office/drawing/2014/main" id="{0873530A-08E2-4E98-93CF-8E82D5948573}"/>
              </a:ext>
            </a:extLst>
          </p:cNvPr>
          <p:cNvSpPr txBox="1"/>
          <p:nvPr/>
        </p:nvSpPr>
        <p:spPr>
          <a:xfrm>
            <a:off x="655309" y="3459711"/>
            <a:ext cx="5171749" cy="338554"/>
          </a:xfrm>
          <a:prstGeom prst="rect">
            <a:avLst/>
          </a:prstGeom>
          <a:noFill/>
        </p:spPr>
        <p:txBody>
          <a:bodyPr wrap="square">
            <a:spAutoFit/>
          </a:bodyPr>
          <a:lstStyle/>
          <a:p>
            <a:pPr algn="just"/>
            <a:r>
              <a:rPr lang="es-MX" sz="1600" dirty="0">
                <a:effectLst/>
                <a:latin typeface="Arial" panose="020B0604020202020204" pitchFamily="34" charset="0"/>
                <a:ea typeface="Times New Roman" panose="02020603050405020304" pitchFamily="18" charset="0"/>
              </a:rPr>
              <a:t>a.  </a:t>
            </a:r>
            <a:r>
              <a:rPr lang="es-MX" sz="1600" dirty="0">
                <a:latin typeface="Arial" panose="020B0604020202020204" pitchFamily="34" charset="0"/>
                <a:ea typeface="Times New Roman" panose="02020603050405020304" pitchFamily="18" charset="0"/>
              </a:rPr>
              <a:t>Perforación incorrecta</a:t>
            </a:r>
            <a:r>
              <a:rPr lang="en-US" sz="1600" dirty="0">
                <a:latin typeface="Arial" panose="020B0604020202020204" pitchFamily="34" charset="0"/>
                <a:ea typeface="Times New Roman" panose="02020603050405020304" pitchFamily="18" charset="0"/>
              </a:rPr>
              <a:t>-</a:t>
            </a:r>
            <a:r>
              <a:rPr lang="es-PE" sz="1600" dirty="0">
                <a:latin typeface="Arial" panose="020B0604020202020204" pitchFamily="34" charset="0"/>
                <a:ea typeface="Times New Roman" panose="02020603050405020304" pitchFamily="18" charset="0"/>
              </a:rPr>
              <a:t> Acabado de la sección</a:t>
            </a:r>
            <a:endParaRPr lang="es-PE" sz="16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CE427392-B43D-491A-A314-91D8272D7FAD}"/>
              </a:ext>
            </a:extLst>
          </p:cNvPr>
          <p:cNvPicPr>
            <a:picLocks noChangeAspect="1"/>
          </p:cNvPicPr>
          <p:nvPr/>
        </p:nvPicPr>
        <p:blipFill rotWithShape="1">
          <a:blip r:embed="rId2"/>
          <a:srcRect l="9094"/>
          <a:stretch/>
        </p:blipFill>
        <p:spPr>
          <a:xfrm>
            <a:off x="848364" y="3960324"/>
            <a:ext cx="4866319" cy="1940219"/>
          </a:xfrm>
          <a:prstGeom prst="rect">
            <a:avLst/>
          </a:prstGeom>
        </p:spPr>
      </p:pic>
      <p:pic>
        <p:nvPicPr>
          <p:cNvPr id="5" name="Imagen 4">
            <a:extLst>
              <a:ext uri="{FF2B5EF4-FFF2-40B4-BE49-F238E27FC236}">
                <a16:creationId xmlns:a16="http://schemas.microsoft.com/office/drawing/2014/main" id="{A44CF141-EB04-4D6B-AAF1-BD57BF7986C1}"/>
              </a:ext>
            </a:extLst>
          </p:cNvPr>
          <p:cNvPicPr>
            <a:picLocks noChangeAspect="1"/>
          </p:cNvPicPr>
          <p:nvPr/>
        </p:nvPicPr>
        <p:blipFill>
          <a:blip r:embed="rId3"/>
          <a:stretch>
            <a:fillRect/>
          </a:stretch>
        </p:blipFill>
        <p:spPr>
          <a:xfrm>
            <a:off x="7427444" y="4222605"/>
            <a:ext cx="3810532" cy="1695687"/>
          </a:xfrm>
          <a:prstGeom prst="rect">
            <a:avLst/>
          </a:prstGeom>
        </p:spPr>
      </p:pic>
    </p:spTree>
    <p:extLst>
      <p:ext uri="{BB962C8B-B14F-4D97-AF65-F5344CB8AC3E}">
        <p14:creationId xmlns:p14="http://schemas.microsoft.com/office/powerpoint/2010/main" val="1953616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8" name="CuadroTexto 7">
            <a:extLst>
              <a:ext uri="{FF2B5EF4-FFF2-40B4-BE49-F238E27FC236}">
                <a16:creationId xmlns:a16="http://schemas.microsoft.com/office/drawing/2014/main" id="{C1DF0294-8DC4-4CE2-86B6-E127FFF7A318}"/>
              </a:ext>
            </a:extLst>
          </p:cNvPr>
          <p:cNvSpPr txBox="1"/>
          <p:nvPr/>
        </p:nvSpPr>
        <p:spPr>
          <a:xfrm>
            <a:off x="6096000" y="1401109"/>
            <a:ext cx="4535256" cy="4612738"/>
          </a:xfrm>
          <a:prstGeom prst="rect">
            <a:avLst/>
          </a:prstGeom>
          <a:noFill/>
        </p:spPr>
        <p:txBody>
          <a:bodyPr wrap="square">
            <a:spAutoFit/>
          </a:bodyPr>
          <a:lstStyle/>
          <a:p>
            <a:pPr algn="just">
              <a:lnSpc>
                <a:spcPct val="150000"/>
              </a:lnSpc>
            </a:pPr>
            <a:r>
              <a:rPr lang="es-ES" sz="1800" dirty="0">
                <a:effectLst/>
                <a:latin typeface="Arial" panose="020B0604020202020204" pitchFamily="34" charset="0"/>
                <a:ea typeface="Times New Roman" panose="02020603050405020304" pitchFamily="18" charset="0"/>
              </a:rPr>
              <a:t>El carguío en los frentes ésta llevado por los mismos perforistas  y una cuadrilla de disparadores en caso de equipo jumbo. Para tener un correcto laboreo se tiene  que tener conocimiento previo de manipulación  de explosivo  como también conocer todas las técnicas de voladura convencional y voladura controlada. Las actividades de carguío empiezan en primer lugar con los PETS y los IPERC, para continuar con la técnica de carguío.</a:t>
            </a:r>
            <a:endParaRPr lang="es-PE" sz="2400" dirty="0">
              <a:effectLst/>
              <a:latin typeface="Times New Roman" panose="02020603050405020304" pitchFamily="18" charset="0"/>
              <a:ea typeface="Times New Roman" panose="02020603050405020304" pitchFamily="18" charset="0"/>
            </a:endParaRPr>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38</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409658" y="14449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graphicFrame>
        <p:nvGraphicFramePr>
          <p:cNvPr id="15" name="Objeto 14">
            <a:extLst>
              <a:ext uri="{FF2B5EF4-FFF2-40B4-BE49-F238E27FC236}">
                <a16:creationId xmlns:a16="http://schemas.microsoft.com/office/drawing/2014/main" id="{2DC6BE33-74AB-44B4-86B2-DEF4A60EC811}"/>
              </a:ext>
            </a:extLst>
          </p:cNvPr>
          <p:cNvGraphicFramePr>
            <a:graphicFrameLocks noChangeAspect="1"/>
          </p:cNvGraphicFramePr>
          <p:nvPr>
            <p:extLst>
              <p:ext uri="{D42A27DB-BD31-4B8C-83A1-F6EECF244321}">
                <p14:modId xmlns:p14="http://schemas.microsoft.com/office/powerpoint/2010/main" val="2500234355"/>
              </p:ext>
            </p:extLst>
          </p:nvPr>
        </p:nvGraphicFramePr>
        <p:xfrm>
          <a:off x="178847" y="590339"/>
          <a:ext cx="5166001" cy="6234279"/>
        </p:xfrm>
        <a:graphic>
          <a:graphicData uri="http://schemas.openxmlformats.org/presentationml/2006/ole">
            <mc:AlternateContent xmlns:mc="http://schemas.openxmlformats.org/markup-compatibility/2006">
              <mc:Choice xmlns:v="urn:schemas-microsoft-com:vml" Requires="v">
                <p:oleObj name="AutoCAD Drawing" r:id="rId2" imgW="6400800" imgH="3629025" progId="AutoCAD.Drawing.24">
                  <p:embed/>
                </p:oleObj>
              </mc:Choice>
              <mc:Fallback>
                <p:oleObj name="AutoCAD Drawing" r:id="rId2" imgW="6400800" imgH="3629025" progId="AutoCAD.Drawing.24">
                  <p:embed/>
                  <p:pic>
                    <p:nvPicPr>
                      <p:cNvPr id="3" name="Objeto 2">
                        <a:extLst>
                          <a:ext uri="{FF2B5EF4-FFF2-40B4-BE49-F238E27FC236}">
                            <a16:creationId xmlns:a16="http://schemas.microsoft.com/office/drawing/2014/main" id="{74246AF8-B54E-4C4D-AE0A-B3A717DE4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812" t="30087" r="21225" b="11519"/>
                      <a:stretch>
                        <a:fillRect/>
                      </a:stretch>
                    </p:blipFill>
                    <p:spPr bwMode="auto">
                      <a:xfrm>
                        <a:off x="178847" y="590339"/>
                        <a:ext cx="5166001" cy="6234279"/>
                      </a:xfrm>
                      <a:prstGeom prst="rect">
                        <a:avLst/>
                      </a:prstGeom>
                      <a:noFill/>
                    </p:spPr>
                  </p:pic>
                </p:oleObj>
              </mc:Fallback>
            </mc:AlternateContent>
          </a:graphicData>
        </a:graphic>
      </p:graphicFrame>
    </p:spTree>
    <p:extLst>
      <p:ext uri="{BB962C8B-B14F-4D97-AF65-F5344CB8AC3E}">
        <p14:creationId xmlns:p14="http://schemas.microsoft.com/office/powerpoint/2010/main" val="2918108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39</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5AA1336A-1C42-4A82-8D49-F0399C27DEF8}"/>
              </a:ext>
            </a:extLst>
          </p:cNvPr>
          <p:cNvSpPr txBox="1"/>
          <p:nvPr/>
        </p:nvSpPr>
        <p:spPr>
          <a:xfrm>
            <a:off x="535552" y="821172"/>
            <a:ext cx="7156166" cy="338554"/>
          </a:xfrm>
          <a:prstGeom prst="rect">
            <a:avLst/>
          </a:prstGeom>
          <a:noFill/>
        </p:spPr>
        <p:txBody>
          <a:bodyPr wrap="square">
            <a:spAutoFit/>
          </a:bodyPr>
          <a:lstStyle/>
          <a:p>
            <a:pPr algn="ctr"/>
            <a:r>
              <a:rPr lang="es-ES_tradnl" sz="1600" dirty="0">
                <a:solidFill>
                  <a:schemeClr val="accent6">
                    <a:lumMod val="50000"/>
                  </a:schemeClr>
                </a:solidFill>
                <a:effectLst/>
                <a:latin typeface="Arial" panose="020B0604020202020204" pitchFamily="34" charset="0"/>
                <a:ea typeface="Batang" panose="02030600000101010101" pitchFamily="18" charset="-127"/>
              </a:rPr>
              <a:t>ESQUEMAS DE CARGA CONVENCIONAL PARA TALADROS PRIMARIOS</a:t>
            </a:r>
            <a:endParaRPr lang="es-PE" sz="1600" dirty="0">
              <a:solidFill>
                <a:schemeClr val="accent6">
                  <a:lumMod val="50000"/>
                </a:schemeClr>
              </a:solidFill>
              <a:effectLst/>
              <a:latin typeface="Times New Roman" panose="02020603050405020304" pitchFamily="18" charset="0"/>
              <a:ea typeface="Times New Roman" panose="02020603050405020304" pitchFamily="18" charset="0"/>
            </a:endParaRPr>
          </a:p>
        </p:txBody>
      </p:sp>
      <p:sp>
        <p:nvSpPr>
          <p:cNvPr id="14" name="CuadroTexto 13">
            <a:extLst>
              <a:ext uri="{FF2B5EF4-FFF2-40B4-BE49-F238E27FC236}">
                <a16:creationId xmlns:a16="http://schemas.microsoft.com/office/drawing/2014/main" id="{D48233BB-2DE3-4EC0-9317-537F8BDB24FC}"/>
              </a:ext>
            </a:extLst>
          </p:cNvPr>
          <p:cNvSpPr txBox="1"/>
          <p:nvPr/>
        </p:nvSpPr>
        <p:spPr>
          <a:xfrm>
            <a:off x="6918034" y="1735805"/>
            <a:ext cx="5273966" cy="3268331"/>
          </a:xfrm>
          <a:prstGeom prst="rect">
            <a:avLst/>
          </a:prstGeom>
          <a:noFill/>
        </p:spPr>
        <p:txBody>
          <a:bodyPr wrap="square">
            <a:spAutoFit/>
          </a:bodyPr>
          <a:lstStyle/>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1.</a:t>
            </a:r>
            <a:r>
              <a:rPr lang="es-ES_tradnl" sz="2000" dirty="0">
                <a:solidFill>
                  <a:srgbClr val="000000"/>
                </a:solidFill>
                <a:effectLst/>
                <a:latin typeface="Arial" panose="020B0604020202020204" pitchFamily="34" charset="0"/>
                <a:ea typeface="Times New Roman" panose="02020603050405020304" pitchFamily="18" charset="0"/>
              </a:rPr>
              <a:t> Cebo al fondo del taladro (sin taquear).</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2.</a:t>
            </a:r>
            <a:r>
              <a:rPr lang="es-ES_tradnl" sz="2000" dirty="0">
                <a:solidFill>
                  <a:srgbClr val="000000"/>
                </a:solidFill>
                <a:effectLst/>
                <a:latin typeface="Arial" panose="020B0604020202020204" pitchFamily="34" charset="0"/>
                <a:ea typeface="Times New Roman" panose="02020603050405020304" pitchFamily="18" charset="0"/>
              </a:rPr>
              <a:t> Similar cebo, pero con cartucho “cama” al fondo”.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3.</a:t>
            </a:r>
            <a:r>
              <a:rPr lang="es-ES_tradnl" sz="2000" dirty="0">
                <a:solidFill>
                  <a:srgbClr val="000000"/>
                </a:solidFill>
                <a:effectLst/>
                <a:latin typeface="Arial" panose="020B0604020202020204" pitchFamily="34" charset="0"/>
                <a:ea typeface="Times New Roman" panose="02020603050405020304" pitchFamily="18" charset="0"/>
              </a:rPr>
              <a:t> Cebo en la boca del taladro.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4.</a:t>
            </a:r>
            <a:r>
              <a:rPr lang="es-ES_tradnl" sz="2000" dirty="0">
                <a:solidFill>
                  <a:srgbClr val="000000"/>
                </a:solidFill>
                <a:effectLst/>
                <a:latin typeface="Arial" panose="020B0604020202020204" pitchFamily="34" charset="0"/>
                <a:ea typeface="Times New Roman" panose="02020603050405020304" pitchFamily="18" charset="0"/>
              </a:rPr>
              <a:t> Cebado intermedio.</a:t>
            </a:r>
            <a:endParaRPr lang="es-PE" sz="2000" dirty="0">
              <a:effectLst/>
              <a:latin typeface="Times New Roman" panose="02020603050405020304" pitchFamily="18" charset="0"/>
              <a:ea typeface="Times New Roman" panose="02020603050405020304" pitchFamily="18" charset="0"/>
            </a:endParaRPr>
          </a:p>
          <a:p>
            <a:pPr>
              <a:lnSpc>
                <a:spcPct val="150000"/>
              </a:lnSpc>
            </a:pPr>
            <a:r>
              <a:rPr lang="es-ES" sz="2000" dirty="0">
                <a:solidFill>
                  <a:srgbClr val="000000"/>
                </a:solidFill>
                <a:effectLst/>
                <a:latin typeface="Arial" panose="020B0604020202020204" pitchFamily="34" charset="0"/>
                <a:ea typeface="Times New Roman" panose="02020603050405020304" pitchFamily="18" charset="0"/>
              </a:rPr>
              <a:t>5.</a:t>
            </a:r>
            <a:r>
              <a:rPr lang="es-ES_tradnl" sz="2000" dirty="0">
                <a:solidFill>
                  <a:srgbClr val="000000"/>
                </a:solidFill>
                <a:effectLst/>
                <a:latin typeface="Arial" panose="020B0604020202020204" pitchFamily="34" charset="0"/>
                <a:ea typeface="Times New Roman" panose="02020603050405020304" pitchFamily="18" charset="0"/>
              </a:rPr>
              <a:t> Cartuchos con espaciadores, cebo en la boca.</a:t>
            </a:r>
            <a:endParaRPr lang="es-PE" sz="2000" dirty="0">
              <a:effectLst/>
              <a:latin typeface="Times New Roman" panose="02020603050405020304"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5904DCDF-E14F-4BC9-8EC1-304C645FE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100" b="18654"/>
          <a:stretch>
            <a:fillRect/>
          </a:stretch>
        </p:blipFill>
        <p:spPr bwMode="auto">
          <a:xfrm>
            <a:off x="535551" y="1050857"/>
            <a:ext cx="5273965" cy="5812125"/>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86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ersona en un túnel">
            <a:extLst>
              <a:ext uri="{FF2B5EF4-FFF2-40B4-BE49-F238E27FC236}">
                <a16:creationId xmlns:a16="http://schemas.microsoft.com/office/drawing/2014/main" id="{86F50998-19A3-2C49-FCA9-BFC8042C33F4}"/>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a:t>INDICE</a:t>
            </a:r>
          </a:p>
        </p:txBody>
      </p:sp>
      <p:sp>
        <p:nvSpPr>
          <p:cNvPr id="3" name="Marcador de contenido 2">
            <a:extLst>
              <a:ext uri="{FF2B5EF4-FFF2-40B4-BE49-F238E27FC236}">
                <a16:creationId xmlns:a16="http://schemas.microsoft.com/office/drawing/2014/main" id="{5E416196-BE02-487B-AEB8-12DA73441E87}"/>
              </a:ext>
            </a:extLst>
          </p:cNvPr>
          <p:cNvSpPr>
            <a:spLocks noGrp="1"/>
          </p:cNvSpPr>
          <p:nvPr>
            <p:ph sz="half" idx="1"/>
          </p:nvPr>
        </p:nvSpPr>
        <p:spPr>
          <a:xfrm>
            <a:off x="8046719" y="2722729"/>
            <a:ext cx="3633747" cy="2700062"/>
          </a:xfrm>
        </p:spPr>
        <p:txBody>
          <a:bodyPr vert="horz" lIns="91440" tIns="45720" rIns="91440" bIns="45720" rtlCol="0">
            <a:normAutofit/>
          </a:bodyPr>
          <a:lstStyle/>
          <a:p>
            <a:r>
              <a:rPr lang="en-US" sz="2000"/>
              <a:t>Prácticas Operativas y Supervisión en Minería Subterránea. </a:t>
            </a:r>
          </a:p>
          <a:p>
            <a:r>
              <a:rPr lang="en-US" sz="2000"/>
              <a:t>Técnicas de Voladura Subterránea Controlada. </a:t>
            </a:r>
          </a:p>
          <a:p>
            <a:r>
              <a:rPr lang="en-US" sz="2000"/>
              <a:t>Simulación y Modelado de Voladura en Entornos Subterráneos.</a:t>
            </a:r>
          </a:p>
        </p:txBody>
      </p:sp>
    </p:spTree>
    <p:extLst>
      <p:ext uri="{BB962C8B-B14F-4D97-AF65-F5344CB8AC3E}">
        <p14:creationId xmlns:p14="http://schemas.microsoft.com/office/powerpoint/2010/main" val="640227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Marcador de fecha 5">
            <a:extLst>
              <a:ext uri="{FF2B5EF4-FFF2-40B4-BE49-F238E27FC236}">
                <a16:creationId xmlns:a16="http://schemas.microsoft.com/office/drawing/2014/main" id="{D9327DAE-E0A6-4CF0-9892-E352FF3B1A99}"/>
              </a:ext>
            </a:extLst>
          </p:cNvPr>
          <p:cNvSpPr>
            <a:spLocks noGrp="1"/>
          </p:cNvSpPr>
          <p:nvPr>
            <p:ph type="dt" sz="half" idx="10"/>
          </p:nvPr>
        </p:nvSpPr>
        <p:spPr>
          <a:xfrm>
            <a:off x="7964424" y="6272784"/>
            <a:ext cx="3273552" cy="365125"/>
          </a:xfrm>
        </p:spPr>
        <p:txBody>
          <a:bodyPr/>
          <a:lstStyle/>
          <a:p>
            <a:fld id="{67632E11-0630-419B-AFE5-97D8CCB20015}" type="datetime1">
              <a:rPr lang="es-PE" smtClean="0"/>
              <a:t>8/11/2023</a:t>
            </a:fld>
            <a:endParaRPr lang="es-PE" dirty="0"/>
          </a:p>
        </p:txBody>
      </p:sp>
      <p:sp>
        <p:nvSpPr>
          <p:cNvPr id="10" name="Marcador de número de diapositiva 3">
            <a:extLst>
              <a:ext uri="{FF2B5EF4-FFF2-40B4-BE49-F238E27FC236}">
                <a16:creationId xmlns:a16="http://schemas.microsoft.com/office/drawing/2014/main" id="{2DD1E8C0-4D13-4ADF-8DE7-6C98D7266C3E}"/>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40</a:t>
            </a:fld>
            <a:endParaRPr lang="es-PE"/>
          </a:p>
        </p:txBody>
      </p:sp>
      <p:sp>
        <p:nvSpPr>
          <p:cNvPr id="7" name="CuadroTexto 6">
            <a:extLst>
              <a:ext uri="{FF2B5EF4-FFF2-40B4-BE49-F238E27FC236}">
                <a16:creationId xmlns:a16="http://schemas.microsoft.com/office/drawing/2014/main" id="{FF2B5C00-3EF5-44DB-8129-D563431BAB30}"/>
              </a:ext>
            </a:extLst>
          </p:cNvPr>
          <p:cNvSpPr txBox="1"/>
          <p:nvPr/>
        </p:nvSpPr>
        <p:spPr>
          <a:xfrm>
            <a:off x="822034" y="359507"/>
            <a:ext cx="8178531" cy="461665"/>
          </a:xfrm>
          <a:prstGeom prst="rect">
            <a:avLst/>
          </a:prstGeom>
          <a:noFill/>
        </p:spPr>
        <p:txBody>
          <a:bodyPr wrap="square">
            <a:spAutoFit/>
          </a:bodyPr>
          <a:lstStyle/>
          <a:p>
            <a:r>
              <a:rPr lang="es-ES" sz="2400" b="1" dirty="0">
                <a:solidFill>
                  <a:schemeClr val="accent6">
                    <a:lumMod val="75000"/>
                  </a:schemeClr>
                </a:solidFill>
              </a:rPr>
              <a:t>9.1.6. </a:t>
            </a:r>
            <a:r>
              <a:rPr lang="es-ES" sz="2400" b="1" dirty="0">
                <a:solidFill>
                  <a:schemeClr val="accent6">
                    <a:lumMod val="75000"/>
                  </a:schemeClr>
                </a:solidFill>
                <a:latin typeface="Times New Roman" panose="02020603050405020304" pitchFamily="18" charset="0"/>
              </a:rPr>
              <a:t>CARGUIO DE FRENTE</a:t>
            </a:r>
            <a:endParaRPr lang="es-PE" sz="2400" b="1" dirty="0">
              <a:solidFill>
                <a:schemeClr val="accent6">
                  <a:lumMod val="75000"/>
                </a:schemeClr>
              </a:solidFill>
            </a:endParaRPr>
          </a:p>
        </p:txBody>
      </p:sp>
      <p:sp>
        <p:nvSpPr>
          <p:cNvPr id="2" name="Rectangle 2">
            <a:extLst>
              <a:ext uri="{FF2B5EF4-FFF2-40B4-BE49-F238E27FC236}">
                <a16:creationId xmlns:a16="http://schemas.microsoft.com/office/drawing/2014/main" id="{BD446841-EFE5-42CF-A6A1-7E639A0F5EF4}"/>
              </a:ext>
            </a:extLst>
          </p:cNvPr>
          <p:cNvSpPr>
            <a:spLocks noChangeArrowheads="1"/>
          </p:cNvSpPr>
          <p:nvPr/>
        </p:nvSpPr>
        <p:spPr bwMode="auto">
          <a:xfrm>
            <a:off x="3009899" y="1111622"/>
            <a:ext cx="192844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sp>
        <p:nvSpPr>
          <p:cNvPr id="4" name="Rectangle 4">
            <a:extLst>
              <a:ext uri="{FF2B5EF4-FFF2-40B4-BE49-F238E27FC236}">
                <a16:creationId xmlns:a16="http://schemas.microsoft.com/office/drawing/2014/main" id="{CCF1B99B-5AFA-4F50-B37A-4020AFEEB326}"/>
              </a:ext>
            </a:extLst>
          </p:cNvPr>
          <p:cNvSpPr>
            <a:spLocks noChangeArrowheads="1"/>
          </p:cNvSpPr>
          <p:nvPr/>
        </p:nvSpPr>
        <p:spPr bwMode="auto">
          <a:xfrm>
            <a:off x="394447" y="950257"/>
            <a:ext cx="195109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PE"/>
          </a:p>
        </p:txBody>
      </p:sp>
      <p:graphicFrame>
        <p:nvGraphicFramePr>
          <p:cNvPr id="5" name="Objeto 4">
            <a:extLst>
              <a:ext uri="{FF2B5EF4-FFF2-40B4-BE49-F238E27FC236}">
                <a16:creationId xmlns:a16="http://schemas.microsoft.com/office/drawing/2014/main" id="{146A0523-B53C-4C29-BF21-1EF42E750E0B}"/>
              </a:ext>
            </a:extLst>
          </p:cNvPr>
          <p:cNvGraphicFramePr>
            <a:graphicFrameLocks noChangeAspect="1"/>
          </p:cNvGraphicFramePr>
          <p:nvPr>
            <p:extLst>
              <p:ext uri="{D42A27DB-BD31-4B8C-83A1-F6EECF244321}">
                <p14:modId xmlns:p14="http://schemas.microsoft.com/office/powerpoint/2010/main" val="694923789"/>
              </p:ext>
            </p:extLst>
          </p:nvPr>
        </p:nvGraphicFramePr>
        <p:xfrm>
          <a:off x="394447" y="950258"/>
          <a:ext cx="4679577" cy="5838039"/>
        </p:xfrm>
        <a:graphic>
          <a:graphicData uri="http://schemas.openxmlformats.org/presentationml/2006/ole">
            <mc:AlternateContent xmlns:mc="http://schemas.openxmlformats.org/markup-compatibility/2006">
              <mc:Choice xmlns:v="urn:schemas-microsoft-com:vml" Requires="v">
                <p:oleObj name="AutoCAD Drawing" r:id="rId2" imgW="6400800" imgH="3629025" progId="AutoCAD.Drawing.24">
                  <p:embed/>
                </p:oleObj>
              </mc:Choice>
              <mc:Fallback>
                <p:oleObj name="AutoCAD Drawing" r:id="rId2" imgW="6400800" imgH="3629025" progId="AutoCAD.Drawing.2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l="40515" r="18460" b="16415"/>
                      <a:stretch>
                        <a:fillRect/>
                      </a:stretch>
                    </p:blipFill>
                    <p:spPr bwMode="auto">
                      <a:xfrm>
                        <a:off x="394447" y="950258"/>
                        <a:ext cx="4679577" cy="5838039"/>
                      </a:xfrm>
                      <a:prstGeom prst="rect">
                        <a:avLst/>
                      </a:prstGeom>
                      <a:noFill/>
                    </p:spPr>
                  </p:pic>
                </p:oleObj>
              </mc:Fallback>
            </mc:AlternateContent>
          </a:graphicData>
        </a:graphic>
      </p:graphicFrame>
      <p:pic>
        <p:nvPicPr>
          <p:cNvPr id="7173" name="Picture 5">
            <a:extLst>
              <a:ext uri="{FF2B5EF4-FFF2-40B4-BE49-F238E27FC236}">
                <a16:creationId xmlns:a16="http://schemas.microsoft.com/office/drawing/2014/main" id="{E832A7E5-4D53-4BCA-B3FF-ECFFD7D6D4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176" y="2137695"/>
            <a:ext cx="6804032" cy="418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uadroTexto 14">
            <a:extLst>
              <a:ext uri="{FF2B5EF4-FFF2-40B4-BE49-F238E27FC236}">
                <a16:creationId xmlns:a16="http://schemas.microsoft.com/office/drawing/2014/main" id="{7022C424-B08B-44AB-8B94-2A0B821BBCAF}"/>
              </a:ext>
            </a:extLst>
          </p:cNvPr>
          <p:cNvSpPr txBox="1"/>
          <p:nvPr/>
        </p:nvSpPr>
        <p:spPr>
          <a:xfrm>
            <a:off x="5147176" y="1432073"/>
            <a:ext cx="6804032" cy="584775"/>
          </a:xfrm>
          <a:prstGeom prst="rect">
            <a:avLst/>
          </a:prstGeom>
          <a:noFill/>
        </p:spPr>
        <p:txBody>
          <a:bodyPr wrap="square">
            <a:spAutoFit/>
          </a:bodyPr>
          <a:lstStyle/>
          <a:p>
            <a:pPr algn="ctr"/>
            <a:r>
              <a:rPr lang="es-ES_tradnl" sz="1600" dirty="0">
                <a:solidFill>
                  <a:srgbClr val="000000"/>
                </a:solidFill>
                <a:effectLst/>
                <a:latin typeface="Arial" panose="020B0604020202020204" pitchFamily="34" charset="0"/>
                <a:ea typeface="Times New Roman" panose="02020603050405020304" pitchFamily="18" charset="0"/>
              </a:rPr>
              <a:t>CUADRO DE RETARDOS PARA EL DISEÑO DE SECUENCIA   DE SALIDA EN UNA  VOLADURA</a:t>
            </a:r>
            <a:endParaRPr lang="es-PE" sz="1600" dirty="0"/>
          </a:p>
        </p:txBody>
      </p:sp>
    </p:spTree>
    <p:extLst>
      <p:ext uri="{BB962C8B-B14F-4D97-AF65-F5344CB8AC3E}">
        <p14:creationId xmlns:p14="http://schemas.microsoft.com/office/powerpoint/2010/main" val="388050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16" name="CuadroTexto 15">
            <a:extLst>
              <a:ext uri="{FF2B5EF4-FFF2-40B4-BE49-F238E27FC236}">
                <a16:creationId xmlns:a16="http://schemas.microsoft.com/office/drawing/2014/main" id="{43A42C89-2AF6-46C8-A6CB-CFC550EC4AD2}"/>
              </a:ext>
            </a:extLst>
          </p:cNvPr>
          <p:cNvSpPr txBox="1"/>
          <p:nvPr/>
        </p:nvSpPr>
        <p:spPr>
          <a:xfrm>
            <a:off x="298881" y="1720840"/>
            <a:ext cx="2211237" cy="3416320"/>
          </a:xfrm>
          <a:prstGeom prst="rect">
            <a:avLst/>
          </a:prstGeom>
          <a:noFill/>
        </p:spPr>
        <p:txBody>
          <a:bodyPr wrap="square">
            <a:spAutoFit/>
          </a:bodyPr>
          <a:lstStyle/>
          <a:p>
            <a:pPr algn="just"/>
            <a:r>
              <a:rPr lang="es-ES" sz="1800" dirty="0">
                <a:effectLst/>
                <a:latin typeface="Arial" panose="020B0604020202020204" pitchFamily="34" charset="0"/>
                <a:ea typeface="Times New Roman" panose="02020603050405020304" pitchFamily="18" charset="0"/>
              </a:rPr>
              <a:t>El mejor sostenimiento en mina comienza con una excelente voladura  de rocas, para ello   debemos entender o mejor dicho tener una cultura de Voladura Controlada a todo nivel. </a:t>
            </a:r>
            <a:endParaRPr lang="es-PE" sz="1800" dirty="0">
              <a:effectLst/>
              <a:latin typeface="Times New Roman" panose="02020603050405020304" pitchFamily="18" charset="0"/>
              <a:ea typeface="Times New Roman" panose="02020603050405020304" pitchFamily="18" charset="0"/>
            </a:endParaRPr>
          </a:p>
          <a:p>
            <a:pPr algn="just"/>
            <a:endParaRPr lang="es-PE" dirty="0"/>
          </a:p>
        </p:txBody>
      </p:sp>
      <p:sp>
        <p:nvSpPr>
          <p:cNvPr id="20" name="CuadroTexto 19">
            <a:extLst>
              <a:ext uri="{FF2B5EF4-FFF2-40B4-BE49-F238E27FC236}">
                <a16:creationId xmlns:a16="http://schemas.microsoft.com/office/drawing/2014/main" id="{DD754BB6-1691-4AE5-9852-37DA1FE9E641}"/>
              </a:ext>
            </a:extLst>
          </p:cNvPr>
          <p:cNvSpPr txBox="1"/>
          <p:nvPr/>
        </p:nvSpPr>
        <p:spPr>
          <a:xfrm>
            <a:off x="6096000" y="1247217"/>
            <a:ext cx="5077789" cy="369332"/>
          </a:xfrm>
          <a:prstGeom prst="rect">
            <a:avLst/>
          </a:prstGeom>
          <a:noFill/>
        </p:spPr>
        <p:txBody>
          <a:bodyPr wrap="square">
            <a:spAutoFit/>
          </a:bodyPr>
          <a:lstStyle/>
          <a:p>
            <a:r>
              <a:rPr lang="es-PE" sz="1800" b="1" dirty="0">
                <a:solidFill>
                  <a:schemeClr val="accent6">
                    <a:lumMod val="75000"/>
                  </a:schemeClr>
                </a:solidFill>
              </a:rPr>
              <a:t>VOLADURA CONTROLADA</a:t>
            </a:r>
            <a:endParaRPr lang="es-PE" dirty="0"/>
          </a:p>
        </p:txBody>
      </p:sp>
      <p:sp>
        <p:nvSpPr>
          <p:cNvPr id="11" name="CuadroTexto 10">
            <a:extLst>
              <a:ext uri="{FF2B5EF4-FFF2-40B4-BE49-F238E27FC236}">
                <a16:creationId xmlns:a16="http://schemas.microsoft.com/office/drawing/2014/main" id="{7DBA4A28-99AE-4AB9-83A4-AF5DBB32F874}"/>
              </a:ext>
            </a:extLst>
          </p:cNvPr>
          <p:cNvSpPr txBox="1"/>
          <p:nvPr/>
        </p:nvSpPr>
        <p:spPr>
          <a:xfrm>
            <a:off x="3018061" y="1431883"/>
            <a:ext cx="8875058" cy="4653325"/>
          </a:xfrm>
          <a:prstGeom prst="rect">
            <a:avLst/>
          </a:prstGeom>
          <a:noFill/>
        </p:spPr>
        <p:txBody>
          <a:bodyPr wrap="square">
            <a:spAutoFit/>
          </a:bodyPr>
          <a:lstStyle/>
          <a:p>
            <a:pPr algn="just">
              <a:lnSpc>
                <a:spcPct val="150000"/>
              </a:lnSpc>
            </a:pPr>
            <a:r>
              <a:rPr lang="es-ES" sz="2000" dirty="0">
                <a:effectLst/>
                <a:latin typeface="Arial" panose="020B0604020202020204" pitchFamily="34" charset="0"/>
                <a:ea typeface="Times New Roman" panose="02020603050405020304" pitchFamily="18" charset="0"/>
              </a:rPr>
              <a:t>Podemos definir en general, las técnicas de </a:t>
            </a:r>
            <a:r>
              <a:rPr lang="es-ES" sz="2000" dirty="0" err="1">
                <a:effectLst/>
                <a:latin typeface="Arial" panose="020B0604020202020204" pitchFamily="34" charset="0"/>
                <a:ea typeface="Times New Roman" panose="02020603050405020304" pitchFamily="18" charset="0"/>
              </a:rPr>
              <a:t>precorte</a:t>
            </a:r>
            <a:r>
              <a:rPr lang="es-ES" sz="2000" dirty="0">
                <a:effectLst/>
                <a:latin typeface="Arial" panose="020B0604020202020204" pitchFamily="34" charset="0"/>
                <a:ea typeface="Times New Roman" panose="02020603050405020304" pitchFamily="18" charset="0"/>
              </a:rPr>
              <a:t> y recorte como voladuras  especiales,  que pretende  obtener un recorte limpio de la roca, arrancando la misma sin producir rotura de ningún tipo en la roca residual</a:t>
            </a:r>
            <a:r>
              <a:rPr lang="es-MX" sz="2000" dirty="0">
                <a:effectLst/>
                <a:latin typeface="Arial" panose="020B0604020202020204" pitchFamily="34" charset="0"/>
                <a:ea typeface="Times New Roman" panose="02020603050405020304" pitchFamily="18" charset="0"/>
              </a:rPr>
              <a:t>, en  minería y obra públicas, tan solo se pretende no dañar a la roca residual, por ello las separaciones tan pequeñas que precisa estas técnicas serían prohibitivas, por lo tanto las perforaciones habrán de hacerse más próximas de lo normal pero cuanto mayor sea la proximidad entre taladros, mayor calidad de trabajo  será obtenible. Las cañas no siempre son obtenibles en su calidad  esto dependerá  fundamentalmente de la orientación de las discontinuidades, con relación  a la dirección  de la excavación.</a:t>
            </a:r>
            <a:endParaRPr lang="es-PE"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0447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42</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16" name="CuadroTexto 15">
            <a:extLst>
              <a:ext uri="{FF2B5EF4-FFF2-40B4-BE49-F238E27FC236}">
                <a16:creationId xmlns:a16="http://schemas.microsoft.com/office/drawing/2014/main" id="{43A42C89-2AF6-46C8-A6CB-CFC550EC4AD2}"/>
              </a:ext>
            </a:extLst>
          </p:cNvPr>
          <p:cNvSpPr txBox="1"/>
          <p:nvPr/>
        </p:nvSpPr>
        <p:spPr>
          <a:xfrm>
            <a:off x="298881" y="1720840"/>
            <a:ext cx="2211237" cy="3416320"/>
          </a:xfrm>
          <a:prstGeom prst="rect">
            <a:avLst/>
          </a:prstGeom>
          <a:noFill/>
        </p:spPr>
        <p:txBody>
          <a:bodyPr wrap="square">
            <a:spAutoFit/>
          </a:bodyPr>
          <a:lstStyle/>
          <a:p>
            <a:pPr algn="just"/>
            <a:r>
              <a:rPr lang="es-ES" sz="1800" dirty="0">
                <a:effectLst/>
                <a:latin typeface="Arial" panose="020B0604020202020204" pitchFamily="34" charset="0"/>
                <a:ea typeface="Times New Roman" panose="02020603050405020304" pitchFamily="18" charset="0"/>
              </a:rPr>
              <a:t>El mejor sostenimiento en mina comienza con una excelente voladura  de rocas, para ello   debemos entender o mejor dicho tener una cultura de Voladura Controlada a todo nivel. </a:t>
            </a:r>
            <a:endParaRPr lang="es-PE" sz="1800" dirty="0">
              <a:effectLst/>
              <a:latin typeface="Times New Roman" panose="02020603050405020304" pitchFamily="18" charset="0"/>
              <a:ea typeface="Times New Roman" panose="02020603050405020304" pitchFamily="18" charset="0"/>
            </a:endParaRPr>
          </a:p>
          <a:p>
            <a:pPr algn="just"/>
            <a:endParaRPr lang="es-PE" dirty="0"/>
          </a:p>
        </p:txBody>
      </p:sp>
      <p:sp>
        <p:nvSpPr>
          <p:cNvPr id="20" name="CuadroTexto 19">
            <a:extLst>
              <a:ext uri="{FF2B5EF4-FFF2-40B4-BE49-F238E27FC236}">
                <a16:creationId xmlns:a16="http://schemas.microsoft.com/office/drawing/2014/main" id="{DD754BB6-1691-4AE5-9852-37DA1FE9E641}"/>
              </a:ext>
            </a:extLst>
          </p:cNvPr>
          <p:cNvSpPr txBox="1"/>
          <p:nvPr/>
        </p:nvSpPr>
        <p:spPr>
          <a:xfrm>
            <a:off x="6096000" y="1247217"/>
            <a:ext cx="5077789" cy="369332"/>
          </a:xfrm>
          <a:prstGeom prst="rect">
            <a:avLst/>
          </a:prstGeom>
          <a:noFill/>
        </p:spPr>
        <p:txBody>
          <a:bodyPr wrap="square">
            <a:spAutoFit/>
          </a:bodyPr>
          <a:lstStyle/>
          <a:p>
            <a:r>
              <a:rPr lang="es-PE" sz="1800" b="1" dirty="0">
                <a:solidFill>
                  <a:schemeClr val="accent6">
                    <a:lumMod val="75000"/>
                  </a:schemeClr>
                </a:solidFill>
              </a:rPr>
              <a:t>VOLADURA CONTROLADA</a:t>
            </a:r>
            <a:endParaRPr lang="es-PE" dirty="0"/>
          </a:p>
        </p:txBody>
      </p:sp>
      <p:sp>
        <p:nvSpPr>
          <p:cNvPr id="11" name="CuadroTexto 10">
            <a:extLst>
              <a:ext uri="{FF2B5EF4-FFF2-40B4-BE49-F238E27FC236}">
                <a16:creationId xmlns:a16="http://schemas.microsoft.com/office/drawing/2014/main" id="{7DBA4A28-99AE-4AB9-83A4-AF5DBB32F874}"/>
              </a:ext>
            </a:extLst>
          </p:cNvPr>
          <p:cNvSpPr txBox="1"/>
          <p:nvPr/>
        </p:nvSpPr>
        <p:spPr>
          <a:xfrm>
            <a:off x="3018061" y="1431883"/>
            <a:ext cx="8875058" cy="4653325"/>
          </a:xfrm>
          <a:prstGeom prst="rect">
            <a:avLst/>
          </a:prstGeom>
          <a:noFill/>
        </p:spPr>
        <p:txBody>
          <a:bodyPr wrap="square">
            <a:spAutoFit/>
          </a:bodyPr>
          <a:lstStyle/>
          <a:p>
            <a:pPr algn="just">
              <a:lnSpc>
                <a:spcPct val="150000"/>
              </a:lnSpc>
            </a:pPr>
            <a:r>
              <a:rPr lang="es-ES" sz="2000" dirty="0">
                <a:effectLst/>
                <a:latin typeface="Arial" panose="020B0604020202020204" pitchFamily="34" charset="0"/>
                <a:ea typeface="Times New Roman" panose="02020603050405020304" pitchFamily="18" charset="0"/>
              </a:rPr>
              <a:t>Podemos definir en general, las técnicas de </a:t>
            </a:r>
            <a:r>
              <a:rPr lang="es-ES" sz="2000" dirty="0" err="1">
                <a:effectLst/>
                <a:latin typeface="Arial" panose="020B0604020202020204" pitchFamily="34" charset="0"/>
                <a:ea typeface="Times New Roman" panose="02020603050405020304" pitchFamily="18" charset="0"/>
              </a:rPr>
              <a:t>precorte</a:t>
            </a:r>
            <a:r>
              <a:rPr lang="es-ES" sz="2000" dirty="0">
                <a:effectLst/>
                <a:latin typeface="Arial" panose="020B0604020202020204" pitchFamily="34" charset="0"/>
                <a:ea typeface="Times New Roman" panose="02020603050405020304" pitchFamily="18" charset="0"/>
              </a:rPr>
              <a:t> y recorte como voladuras  especiales,  que pretende  obtener un recorte limpio de la roca, arrancando la misma sin producir rotura de ningún tipo en la roca residual</a:t>
            </a:r>
            <a:r>
              <a:rPr lang="es-MX" sz="2000" dirty="0">
                <a:effectLst/>
                <a:latin typeface="Arial" panose="020B0604020202020204" pitchFamily="34" charset="0"/>
                <a:ea typeface="Times New Roman" panose="02020603050405020304" pitchFamily="18" charset="0"/>
              </a:rPr>
              <a:t>, en  minería y obra públicas, tan solo se pretende no dañar a la roca residual, por ello las separaciones tan pequeñas que precisa estas técnicas serían prohibitivas, por lo tanto las perforaciones habrán de hacerse más próximas de lo normal pero cuanto mayor sea la proximidad entre taladros, mayor calidad de trabajo  será obtenible. Las cañas no siempre son obtenibles en su calidad  esto dependerá  fundamentalmente de la orientación de las discontinuidades, con relación  a la dirección  de la excavación.</a:t>
            </a:r>
            <a:endParaRPr lang="es-PE"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9716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43</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sz="1800" b="1" dirty="0">
                <a:solidFill>
                  <a:schemeClr val="accent6">
                    <a:lumMod val="75000"/>
                  </a:schemeClr>
                </a:solidFill>
              </a:rPr>
              <a:t>1. CAÑAS DE TALADROS</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618564" y="1758921"/>
            <a:ext cx="5629836" cy="2119747"/>
          </a:xfrm>
          <a:prstGeom prst="rect">
            <a:avLst/>
          </a:prstGeom>
          <a:noFill/>
        </p:spPr>
        <p:txBody>
          <a:bodyPr wrap="square">
            <a:spAutoFit/>
          </a:bodyPr>
          <a:lstStyle/>
          <a:p>
            <a:pPr algn="just">
              <a:lnSpc>
                <a:spcPct val="150000"/>
              </a:lnSpc>
            </a:pPr>
            <a:r>
              <a:rPr lang="es-MX" dirty="0">
                <a:effectLst/>
                <a:latin typeface="Arial" panose="020B0604020202020204" pitchFamily="34" charset="0"/>
                <a:ea typeface="Times New Roman" panose="02020603050405020304" pitchFamily="18" charset="0"/>
              </a:rPr>
              <a:t>Se denomina  así al remanente del taladro ejecutado en la roca. La calidad de las cañas de taladros es aquella que no representan fisuras. Esto es indicativo de que la carga usada ha sido necesaria y bien repartida a lo largo del  taladro. </a:t>
            </a:r>
            <a:endParaRPr lang="es-PE" dirty="0">
              <a:effectLst/>
              <a:latin typeface="Times New Roman" panose="02020603050405020304" pitchFamily="18" charset="0"/>
              <a:ea typeface="Times New Roman" panose="02020603050405020304" pitchFamily="18" charset="0"/>
            </a:endParaRPr>
          </a:p>
        </p:txBody>
      </p:sp>
      <p:sp>
        <p:nvSpPr>
          <p:cNvPr id="14" name="CuadroTexto 13">
            <a:extLst>
              <a:ext uri="{FF2B5EF4-FFF2-40B4-BE49-F238E27FC236}">
                <a16:creationId xmlns:a16="http://schemas.microsoft.com/office/drawing/2014/main" id="{049EA046-14CF-49A1-9079-A727649BA244}"/>
              </a:ext>
            </a:extLst>
          </p:cNvPr>
          <p:cNvSpPr txBox="1"/>
          <p:nvPr/>
        </p:nvSpPr>
        <p:spPr>
          <a:xfrm>
            <a:off x="240792" y="4210421"/>
            <a:ext cx="5629836" cy="12887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MX" b="1" dirty="0">
                <a:solidFill>
                  <a:schemeClr val="accent6">
                    <a:lumMod val="50000"/>
                  </a:schemeClr>
                </a:solidFill>
                <a:effectLst/>
                <a:latin typeface="Arial" panose="020B0604020202020204" pitchFamily="34" charset="0"/>
                <a:ea typeface="Times New Roman" panose="02020603050405020304" pitchFamily="18" charset="0"/>
              </a:rPr>
              <a:t>Cuando la carga a sido ajustada adecuadamente</a:t>
            </a:r>
            <a:r>
              <a:rPr lang="es-MX" dirty="0">
                <a:effectLst/>
                <a:latin typeface="Arial" panose="020B0604020202020204" pitchFamily="34" charset="0"/>
                <a:ea typeface="Times New Roman" panose="02020603050405020304" pitchFamily="18" charset="0"/>
              </a:rPr>
              <a:t>, las cañas de los barrenos se presentarán nítidas.</a:t>
            </a:r>
            <a:endParaRPr lang="es-PE" dirty="0">
              <a:effectLst/>
              <a:latin typeface="Times New Roman" panose="02020603050405020304" pitchFamily="18" charset="0"/>
              <a:ea typeface="Times New Roman" panose="02020603050405020304" pitchFamily="18" charset="0"/>
            </a:endParaRPr>
          </a:p>
        </p:txBody>
      </p:sp>
      <p:sp>
        <p:nvSpPr>
          <p:cNvPr id="15" name="CuadroTexto 14">
            <a:extLst>
              <a:ext uri="{FF2B5EF4-FFF2-40B4-BE49-F238E27FC236}">
                <a16:creationId xmlns:a16="http://schemas.microsoft.com/office/drawing/2014/main" id="{9D1CFC9A-963A-4F96-91C8-55AB6959AE6E}"/>
              </a:ext>
            </a:extLst>
          </p:cNvPr>
          <p:cNvSpPr txBox="1"/>
          <p:nvPr/>
        </p:nvSpPr>
        <p:spPr>
          <a:xfrm>
            <a:off x="6473771" y="1574255"/>
            <a:ext cx="5629836" cy="211974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MX" b="1" dirty="0">
                <a:solidFill>
                  <a:schemeClr val="accent6">
                    <a:lumMod val="50000"/>
                  </a:schemeClr>
                </a:solidFill>
                <a:effectLst/>
                <a:latin typeface="Arial" panose="020B0604020202020204" pitchFamily="34" charset="0"/>
                <a:ea typeface="Times New Roman" panose="02020603050405020304" pitchFamily="18" charset="0"/>
              </a:rPr>
              <a:t>Cuando la carga de un explosivo ha sido excesiva</a:t>
            </a:r>
            <a:r>
              <a:rPr lang="es-MX" b="1" dirty="0">
                <a:effectLst/>
                <a:latin typeface="Arial" panose="020B0604020202020204" pitchFamily="34" charset="0"/>
                <a:ea typeface="Times New Roman" panose="02020603050405020304" pitchFamily="18" charset="0"/>
              </a:rPr>
              <a:t>,</a:t>
            </a:r>
            <a:r>
              <a:rPr lang="es-MX" dirty="0">
                <a:effectLst/>
                <a:latin typeface="Arial" panose="020B0604020202020204" pitchFamily="34" charset="0"/>
                <a:ea typeface="Times New Roman" panose="02020603050405020304" pitchFamily="18" charset="0"/>
              </a:rPr>
              <a:t> éstas cañas presentan claras fisuras. En el argot minero se define esto como “cañas quemadas”, que indican claramente un exceso de carga explosiva.</a:t>
            </a:r>
            <a:endParaRPr lang="es-PE" dirty="0">
              <a:effectLst/>
              <a:latin typeface="Times New Roman" panose="02020603050405020304" pitchFamily="18" charset="0"/>
              <a:ea typeface="Times New Roman" panose="02020603050405020304" pitchFamily="18" charset="0"/>
            </a:endParaRPr>
          </a:p>
        </p:txBody>
      </p:sp>
      <p:sp>
        <p:nvSpPr>
          <p:cNvPr id="17" name="CuadroTexto 16">
            <a:extLst>
              <a:ext uri="{FF2B5EF4-FFF2-40B4-BE49-F238E27FC236}">
                <a16:creationId xmlns:a16="http://schemas.microsoft.com/office/drawing/2014/main" id="{5176C674-8A0A-4BAA-A90C-A3BB83F4E94D}"/>
              </a:ext>
            </a:extLst>
          </p:cNvPr>
          <p:cNvSpPr txBox="1"/>
          <p:nvPr/>
        </p:nvSpPr>
        <p:spPr>
          <a:xfrm>
            <a:off x="6749795" y="3841089"/>
            <a:ext cx="5077789" cy="369332"/>
          </a:xfrm>
          <a:prstGeom prst="rect">
            <a:avLst/>
          </a:prstGeom>
          <a:noFill/>
        </p:spPr>
        <p:txBody>
          <a:bodyPr wrap="square">
            <a:spAutoFit/>
          </a:bodyPr>
          <a:lstStyle/>
          <a:p>
            <a:r>
              <a:rPr lang="es-PE" b="1" dirty="0">
                <a:solidFill>
                  <a:schemeClr val="accent6">
                    <a:lumMod val="75000"/>
                  </a:schemeClr>
                </a:solidFill>
              </a:rPr>
              <a:t>2</a:t>
            </a:r>
            <a:r>
              <a:rPr lang="es-PE" sz="1800" b="1" dirty="0">
                <a:solidFill>
                  <a:schemeClr val="accent6">
                    <a:lumMod val="75000"/>
                  </a:schemeClr>
                </a:solidFill>
              </a:rPr>
              <a:t>. </a:t>
            </a:r>
            <a:r>
              <a:rPr lang="es-PE" b="1" dirty="0">
                <a:solidFill>
                  <a:schemeClr val="accent6">
                    <a:lumMod val="75000"/>
                  </a:schemeClr>
                </a:solidFill>
              </a:rPr>
              <a:t>LA SEPARACIÓN ENTRE</a:t>
            </a:r>
            <a:r>
              <a:rPr lang="es-PE" sz="1800" b="1" dirty="0">
                <a:solidFill>
                  <a:schemeClr val="accent6">
                    <a:lumMod val="75000"/>
                  </a:schemeClr>
                </a:solidFill>
              </a:rPr>
              <a:t> TALADROS</a:t>
            </a:r>
            <a:endParaRPr lang="es-PE" dirty="0"/>
          </a:p>
        </p:txBody>
      </p:sp>
      <p:sp>
        <p:nvSpPr>
          <p:cNvPr id="18" name="CuadroTexto 17">
            <a:extLst>
              <a:ext uri="{FF2B5EF4-FFF2-40B4-BE49-F238E27FC236}">
                <a16:creationId xmlns:a16="http://schemas.microsoft.com/office/drawing/2014/main" id="{3064521D-DF1B-47DF-974E-74AAFDC9AB22}"/>
              </a:ext>
            </a:extLst>
          </p:cNvPr>
          <p:cNvSpPr txBox="1"/>
          <p:nvPr/>
        </p:nvSpPr>
        <p:spPr>
          <a:xfrm>
            <a:off x="6626172" y="4210421"/>
            <a:ext cx="5325036" cy="1704249"/>
          </a:xfrm>
          <a:prstGeom prst="rect">
            <a:avLst/>
          </a:prstGeom>
          <a:noFill/>
        </p:spPr>
        <p:txBody>
          <a:bodyPr wrap="square">
            <a:spAutoFit/>
          </a:bodyPr>
          <a:lstStyle/>
          <a:p>
            <a:pPr algn="just">
              <a:lnSpc>
                <a:spcPct val="150000"/>
              </a:lnSpc>
            </a:pPr>
            <a:r>
              <a:rPr lang="es-MX" dirty="0">
                <a:effectLst/>
                <a:latin typeface="Arial" panose="020B0604020202020204" pitchFamily="34" charset="0"/>
                <a:ea typeface="Times New Roman" panose="02020603050405020304" pitchFamily="18" charset="0"/>
              </a:rPr>
              <a:t>En La mina solo se quiere conservar la roca  de la cual se arranca, es por ello se ha determinado distancias o espaciamientos para diferentes tipos de roca  trabajada siendo de  30cm a 45cm.</a:t>
            </a:r>
            <a:endParaRPr lang="es-P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4037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44</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b="1" dirty="0">
                <a:solidFill>
                  <a:schemeClr val="accent6">
                    <a:lumMod val="75000"/>
                  </a:schemeClr>
                </a:solidFill>
              </a:rPr>
              <a:t>3</a:t>
            </a:r>
            <a:r>
              <a:rPr lang="es-PE" sz="1800" b="1" dirty="0">
                <a:solidFill>
                  <a:schemeClr val="accent6">
                    <a:lumMod val="75000"/>
                  </a:schemeClr>
                </a:solidFill>
              </a:rPr>
              <a:t>. </a:t>
            </a:r>
            <a:r>
              <a:rPr lang="es-PE" b="1" dirty="0">
                <a:solidFill>
                  <a:schemeClr val="accent6">
                    <a:lumMod val="75000"/>
                  </a:schemeClr>
                </a:solidFill>
              </a:rPr>
              <a:t>PARALELISMO</a:t>
            </a:r>
            <a:r>
              <a:rPr lang="es-PE" sz="1800" b="1" dirty="0">
                <a:solidFill>
                  <a:schemeClr val="accent6">
                    <a:lumMod val="75000"/>
                  </a:schemeClr>
                </a:solidFill>
              </a:rPr>
              <a:t> DE LOS TALADROS</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2119747"/>
          </a:xfrm>
          <a:prstGeom prst="rect">
            <a:avLst/>
          </a:prstGeom>
          <a:noFill/>
        </p:spPr>
        <p:txBody>
          <a:bodyPr wrap="square">
            <a:spAutoFit/>
          </a:bodyPr>
          <a:lstStyle/>
          <a:p>
            <a:pPr algn="just">
              <a:lnSpc>
                <a:spcPct val="150000"/>
              </a:lnSpc>
            </a:pPr>
            <a:r>
              <a:rPr lang="es-MX" sz="1800" dirty="0">
                <a:effectLst/>
                <a:latin typeface="Arial" panose="020B0604020202020204" pitchFamily="34" charset="0"/>
                <a:ea typeface="Times New Roman" panose="02020603050405020304" pitchFamily="18" charset="0"/>
              </a:rPr>
              <a:t>Ésta es otra premisa básica para la ejecución de un  buen </a:t>
            </a:r>
            <a:r>
              <a:rPr lang="es-MX" sz="1800" dirty="0" err="1">
                <a:effectLst/>
                <a:latin typeface="Arial" panose="020B0604020202020204" pitchFamily="34" charset="0"/>
                <a:ea typeface="Times New Roman" panose="02020603050405020304" pitchFamily="18" charset="0"/>
              </a:rPr>
              <a:t>precorte</a:t>
            </a:r>
            <a:r>
              <a:rPr lang="es-MX" sz="1800" dirty="0">
                <a:effectLst/>
                <a:latin typeface="Arial" panose="020B0604020202020204" pitchFamily="34" charset="0"/>
                <a:ea typeface="Times New Roman" panose="02020603050405020304" pitchFamily="18" charset="0"/>
              </a:rPr>
              <a:t> o recorte y por lo tanto plantea una ejecución mucho más cuidadosa que la precisa para el arranque de una voladura normal.</a:t>
            </a:r>
            <a:endParaRPr lang="es-PE" sz="1800" dirty="0">
              <a:effectLst/>
              <a:latin typeface="Times New Roman" panose="02020603050405020304" pitchFamily="18" charset="0"/>
              <a:ea typeface="Times New Roman" panose="02020603050405020304" pitchFamily="18" charset="0"/>
            </a:endParaRPr>
          </a:p>
        </p:txBody>
      </p:sp>
      <p:pic>
        <p:nvPicPr>
          <p:cNvPr id="9218" name="Picture 2">
            <a:extLst>
              <a:ext uri="{FF2B5EF4-FFF2-40B4-BE49-F238E27FC236}">
                <a16:creationId xmlns:a16="http://schemas.microsoft.com/office/drawing/2014/main" id="{826CEF02-4475-49A5-B76E-A480A5B4F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26" y="3477641"/>
            <a:ext cx="4762095" cy="2795143"/>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9" name="Picture 3">
            <a:extLst>
              <a:ext uri="{FF2B5EF4-FFF2-40B4-BE49-F238E27FC236}">
                <a16:creationId xmlns:a16="http://schemas.microsoft.com/office/drawing/2014/main" id="{E270C769-9A0F-44DD-86AB-BC2F85050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38" t="4132" r="3232" b="4030"/>
          <a:stretch>
            <a:fillRect/>
          </a:stretch>
        </p:blipFill>
        <p:spPr bwMode="auto">
          <a:xfrm>
            <a:off x="6632251" y="1779494"/>
            <a:ext cx="5273808" cy="3814482"/>
          </a:xfrm>
          <a:prstGeom prst="rect">
            <a:avLst/>
          </a:prstGeom>
          <a:noFill/>
          <a:ln w="0">
            <a:solidFill>
              <a:srgbClr val="FFFFFF"/>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08174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45</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sz="1800" b="1" dirty="0">
                <a:solidFill>
                  <a:schemeClr val="accent6">
                    <a:lumMod val="75000"/>
                  </a:schemeClr>
                </a:solidFill>
              </a:rPr>
              <a:t>4. MECÁNICA DE CARGA LINEAL</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4197239"/>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En voladura controlada se debe eliminar la rotura radial, a favor de una rotura planar.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Para ello, dos cargas cercanas se disparan simultáneamente, produciendo una grieta de tensión que determina el plano de corte.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En esta grieta se infiltran los gases de explosión con efecto de cuña, expandiéndola hasta provocar la ruptura. Esta ruptura se extiende de taladro a taladro hasta provocar el corte planar periférico. </a:t>
            </a:r>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89EDB7A2-6E86-440B-817B-C4F03B790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353" y="1057836"/>
            <a:ext cx="5784185" cy="5214948"/>
          </a:xfrm>
          <a:prstGeom prst="rect">
            <a:avLst/>
          </a:prstGeom>
        </p:spPr>
      </p:pic>
    </p:spTree>
    <p:extLst>
      <p:ext uri="{BB962C8B-B14F-4D97-AF65-F5344CB8AC3E}">
        <p14:creationId xmlns:p14="http://schemas.microsoft.com/office/powerpoint/2010/main" val="26376784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46</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5077789" cy="369332"/>
          </a:xfrm>
          <a:prstGeom prst="rect">
            <a:avLst/>
          </a:prstGeom>
          <a:noFill/>
        </p:spPr>
        <p:txBody>
          <a:bodyPr wrap="square">
            <a:spAutoFit/>
          </a:bodyPr>
          <a:lstStyle/>
          <a:p>
            <a:r>
              <a:rPr lang="es-PE" b="1" dirty="0">
                <a:solidFill>
                  <a:schemeClr val="accent6">
                    <a:lumMod val="75000"/>
                  </a:schemeClr>
                </a:solidFill>
              </a:rPr>
              <a:t>5</a:t>
            </a:r>
            <a:r>
              <a:rPr lang="es-PE" sz="1800" b="1" dirty="0">
                <a:solidFill>
                  <a:schemeClr val="accent6">
                    <a:lumMod val="75000"/>
                  </a:schemeClr>
                </a:solidFill>
              </a:rPr>
              <a:t>. INFLUENCIA DE ENERGIA EN UN TALADRO</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5443734"/>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La carga explosiva en un taladro es en un pequeño peso o volumen, en comparación con el peso o volumen de la roca que será volada,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 sz="1800" dirty="0">
                <a:solidFill>
                  <a:srgbClr val="000000"/>
                </a:solidFill>
                <a:effectLst/>
                <a:latin typeface="Arial" panose="020B0604020202020204" pitchFamily="34" charset="0"/>
                <a:ea typeface="Times New Roman" panose="02020603050405020304" pitchFamily="18" charset="0"/>
              </a:rPr>
              <a:t>é</a:t>
            </a:r>
            <a:r>
              <a:rPr lang="es-ES_tradnl" sz="1800" dirty="0">
                <a:solidFill>
                  <a:srgbClr val="000000"/>
                </a:solidFill>
                <a:effectLst/>
                <a:latin typeface="Arial" panose="020B0604020202020204" pitchFamily="34" charset="0"/>
                <a:ea typeface="Times New Roman" panose="02020603050405020304" pitchFamily="18" charset="0"/>
              </a:rPr>
              <a:t>l explosivo puede superar esta diferencia, porque se transforma en un gran volumen de gases calientes, en una fracción de segundo,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Estos gases son los que producen el desmembramiento y desplazamiento de la roca, </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la violenta expansión de estos gases produce; además,  una onda compresiva que se refracta en la cara libre retornado hacia el taladro como ondas de tensión que fracturan la roca a su paso.</a:t>
            </a:r>
            <a:r>
              <a:rPr lang="es-ES" sz="1800" dirty="0">
                <a:solidFill>
                  <a:srgbClr val="000000"/>
                </a:solidFill>
                <a:effectLst/>
                <a:latin typeface="Arial" panose="020B0604020202020204" pitchFamily="34" charset="0"/>
                <a:ea typeface="Times New Roman" panose="02020603050405020304" pitchFamily="18" charset="0"/>
              </a:rPr>
              <a:t>.</a:t>
            </a:r>
            <a:endParaRPr lang="es-PE" sz="1800" dirty="0">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978856A7-B9C3-42E0-BD90-8B9962D97540}"/>
              </a:ext>
            </a:extLst>
          </p:cNvPr>
          <p:cNvSpPr txBox="1"/>
          <p:nvPr/>
        </p:nvSpPr>
        <p:spPr>
          <a:xfrm>
            <a:off x="5855208" y="1427168"/>
            <a:ext cx="6096000" cy="923330"/>
          </a:xfrm>
          <a:prstGeom prst="rect">
            <a:avLst/>
          </a:prstGeom>
          <a:noFill/>
        </p:spPr>
        <p:txBody>
          <a:bodyPr wrap="square">
            <a:spAutoFit/>
          </a:bodyPr>
          <a:lstStyle/>
          <a:p>
            <a:r>
              <a:rPr lang="es-ES" sz="1800" dirty="0">
                <a:solidFill>
                  <a:srgbClr val="000000"/>
                </a:solidFill>
                <a:effectLst/>
                <a:latin typeface="Arial" panose="020B0604020202020204" pitchFamily="34" charset="0"/>
                <a:ea typeface="Times New Roman" panose="02020603050405020304" pitchFamily="18" charset="0"/>
              </a:rPr>
              <a:t>P</a:t>
            </a:r>
            <a:r>
              <a:rPr lang="es-ES_tradnl" sz="1800" dirty="0" err="1">
                <a:solidFill>
                  <a:srgbClr val="000000"/>
                </a:solidFill>
                <a:effectLst/>
                <a:latin typeface="Arial" panose="020B0604020202020204" pitchFamily="34" charset="0"/>
                <a:ea typeface="Times New Roman" panose="02020603050405020304" pitchFamily="18" charset="0"/>
              </a:rPr>
              <a:t>or</a:t>
            </a:r>
            <a:r>
              <a:rPr lang="es-ES_tradnl" sz="1800" dirty="0">
                <a:solidFill>
                  <a:srgbClr val="000000"/>
                </a:solidFill>
                <a:effectLst/>
                <a:latin typeface="Arial" panose="020B0604020202020204" pitchFamily="34" charset="0"/>
                <a:ea typeface="Times New Roman" panose="02020603050405020304" pitchFamily="18" charset="0"/>
              </a:rPr>
              <a:t> tanto, para utilizar eficientemente los explosivos la energía contenida en cada uno de ellos deberá ser cuantificada. </a:t>
            </a:r>
            <a:r>
              <a:rPr lang="es-ES" sz="1800" dirty="0">
                <a:solidFill>
                  <a:srgbClr val="000000"/>
                </a:solidFill>
                <a:effectLst/>
                <a:latin typeface="Arial" panose="020B0604020202020204" pitchFamily="34" charset="0"/>
                <a:ea typeface="Times New Roman" panose="02020603050405020304" pitchFamily="18" charset="0"/>
              </a:rPr>
              <a:t>Esto en especial para Voladura Controlada</a:t>
            </a:r>
            <a:endParaRPr lang="es-PE" dirty="0"/>
          </a:p>
        </p:txBody>
      </p:sp>
      <p:pic>
        <p:nvPicPr>
          <p:cNvPr id="5" name="Imagen 4" descr="Imagen que contiene Diagrama&#10;&#10;Descripción generada automáticamente">
            <a:extLst>
              <a:ext uri="{FF2B5EF4-FFF2-40B4-BE49-F238E27FC236}">
                <a16:creationId xmlns:a16="http://schemas.microsoft.com/office/drawing/2014/main" id="{433CE9FE-2625-4113-8EFA-C8ACAEADE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2600428"/>
            <a:ext cx="5804011" cy="3672356"/>
          </a:xfrm>
          <a:prstGeom prst="rect">
            <a:avLst/>
          </a:prstGeom>
        </p:spPr>
      </p:pic>
    </p:spTree>
    <p:extLst>
      <p:ext uri="{BB962C8B-B14F-4D97-AF65-F5344CB8AC3E}">
        <p14:creationId xmlns:p14="http://schemas.microsoft.com/office/powerpoint/2010/main" val="1833354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47</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7745507" cy="369332"/>
          </a:xfrm>
          <a:prstGeom prst="rect">
            <a:avLst/>
          </a:prstGeom>
          <a:noFill/>
        </p:spPr>
        <p:txBody>
          <a:bodyPr wrap="square">
            <a:spAutoFit/>
          </a:bodyPr>
          <a:lstStyle/>
          <a:p>
            <a:r>
              <a:rPr lang="es-PE" b="1" dirty="0">
                <a:solidFill>
                  <a:schemeClr val="accent6">
                    <a:lumMod val="75000"/>
                  </a:schemeClr>
                </a:solidFill>
              </a:rPr>
              <a:t>9.2.1</a:t>
            </a:r>
            <a:r>
              <a:rPr lang="es-PE" sz="1800" b="1" dirty="0">
                <a:solidFill>
                  <a:schemeClr val="accent6">
                    <a:lumMod val="75000"/>
                  </a:schemeClr>
                </a:solidFill>
              </a:rPr>
              <a:t>. EFECTOS DE DIACLASAMIENTO DE LA ROCA EN LA VOLADURA</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646331"/>
          </a:xfrm>
          <a:prstGeom prst="rect">
            <a:avLst/>
          </a:prstGeom>
          <a:noFill/>
        </p:spPr>
        <p:txBody>
          <a:bodyPr wrap="square">
            <a:spAutoFit/>
          </a:bodyPr>
          <a:lstStyle/>
          <a:p>
            <a:pPr algn="just"/>
            <a:r>
              <a:rPr lang="es-ES_tradnl" sz="1800" dirty="0">
                <a:solidFill>
                  <a:srgbClr val="000000"/>
                </a:solidFill>
                <a:effectLst/>
                <a:latin typeface="Arial" panose="020B0604020202020204" pitchFamily="34" charset="0"/>
                <a:ea typeface="Times New Roman" panose="02020603050405020304" pitchFamily="18" charset="0"/>
              </a:rPr>
              <a:t>a.- </a:t>
            </a:r>
            <a:r>
              <a:rPr lang="es-ES" sz="1800" dirty="0">
                <a:solidFill>
                  <a:srgbClr val="000000"/>
                </a:solidFill>
                <a:effectLst/>
                <a:latin typeface="Arial" panose="020B0604020202020204" pitchFamily="34" charset="0"/>
                <a:ea typeface="Times New Roman" panose="02020603050405020304" pitchFamily="18" charset="0"/>
              </a:rPr>
              <a:t>Por el grado de </a:t>
            </a:r>
            <a:r>
              <a:rPr lang="es-ES" sz="1800" dirty="0" err="1">
                <a:solidFill>
                  <a:srgbClr val="000000"/>
                </a:solidFill>
                <a:effectLst/>
                <a:latin typeface="Arial" panose="020B0604020202020204" pitchFamily="34" charset="0"/>
                <a:ea typeface="Times New Roman" panose="02020603050405020304" pitchFamily="18" charset="0"/>
              </a:rPr>
              <a:t>fisuramiento</a:t>
            </a:r>
            <a:r>
              <a:rPr lang="es-ES" sz="1800" u="sng" dirty="0">
                <a:solidFill>
                  <a:srgbClr val="000000"/>
                </a:solidFill>
                <a:effectLst/>
                <a:latin typeface="Arial" panose="020B0604020202020204" pitchFamily="34" charset="0"/>
                <a:ea typeface="Times New Roman" panose="02020603050405020304" pitchFamily="18" charset="0"/>
              </a:rPr>
              <a:t>:</a:t>
            </a:r>
          </a:p>
          <a:p>
            <a:pPr algn="just"/>
            <a:endParaRPr lang="es-PE" sz="1800" dirty="0">
              <a:effectLst/>
              <a:latin typeface="Times New Roman" panose="02020603050405020304" pitchFamily="18" charset="0"/>
              <a:ea typeface="Times New Roman" panose="02020603050405020304" pitchFamily="18" charset="0"/>
            </a:endParaRPr>
          </a:p>
        </p:txBody>
      </p:sp>
      <p:sp>
        <p:nvSpPr>
          <p:cNvPr id="11" name="CuadroTexto 10">
            <a:extLst>
              <a:ext uri="{FF2B5EF4-FFF2-40B4-BE49-F238E27FC236}">
                <a16:creationId xmlns:a16="http://schemas.microsoft.com/office/drawing/2014/main" id="{978856A7-B9C3-42E0-BD90-8B9962D97540}"/>
              </a:ext>
            </a:extLst>
          </p:cNvPr>
          <p:cNvSpPr txBox="1"/>
          <p:nvPr/>
        </p:nvSpPr>
        <p:spPr>
          <a:xfrm>
            <a:off x="6746253" y="1656045"/>
            <a:ext cx="4979583" cy="1288751"/>
          </a:xfrm>
          <a:prstGeom prst="rect">
            <a:avLst/>
          </a:prstGeom>
          <a:noFill/>
        </p:spPr>
        <p:txBody>
          <a:bodyPr wrap="square">
            <a:spAutoFit/>
          </a:bodyPr>
          <a:lstStyle/>
          <a:p>
            <a:pPr>
              <a:lnSpc>
                <a:spcPct val="150000"/>
              </a:lnSpc>
            </a:pPr>
            <a:r>
              <a:rPr lang="es-ES_tradnl" sz="1800" dirty="0">
                <a:solidFill>
                  <a:srgbClr val="000000"/>
                </a:solidFill>
                <a:effectLst/>
                <a:latin typeface="Arial" panose="020B0604020202020204" pitchFamily="34" charset="0"/>
                <a:ea typeface="Times New Roman" panose="02020603050405020304" pitchFamily="18" charset="0"/>
              </a:rPr>
              <a:t>Efectos del </a:t>
            </a:r>
            <a:r>
              <a:rPr lang="es-ES_tradnl" sz="1800" dirty="0" err="1">
                <a:solidFill>
                  <a:srgbClr val="000000"/>
                </a:solidFill>
                <a:effectLst/>
                <a:latin typeface="Arial" panose="020B0604020202020204" pitchFamily="34" charset="0"/>
                <a:ea typeface="Times New Roman" panose="02020603050405020304" pitchFamily="18" charset="0"/>
              </a:rPr>
              <a:t>diaclasamiento</a:t>
            </a:r>
            <a:r>
              <a:rPr lang="es-ES_tradnl" sz="1800" dirty="0">
                <a:solidFill>
                  <a:srgbClr val="000000"/>
                </a:solidFill>
                <a:effectLst/>
                <a:latin typeface="Arial" panose="020B0604020202020204" pitchFamily="34" charset="0"/>
                <a:ea typeface="Times New Roman" panose="02020603050405020304" pitchFamily="18" charset="0"/>
              </a:rPr>
              <a:t> de la roca en la voladura convencional de túneles y galerías de minas.</a:t>
            </a:r>
            <a:endParaRPr lang="es-PE" sz="1800" dirty="0">
              <a:effectLst/>
              <a:latin typeface="Times New Roman" panose="02020603050405020304" pitchFamily="18" charset="0"/>
              <a:ea typeface="Times New Roman" panose="02020603050405020304" pitchFamily="18" charset="0"/>
            </a:endParaRPr>
          </a:p>
        </p:txBody>
      </p:sp>
      <p:pic>
        <p:nvPicPr>
          <p:cNvPr id="6" name="Imagen 5">
            <a:extLst>
              <a:ext uri="{FF2B5EF4-FFF2-40B4-BE49-F238E27FC236}">
                <a16:creationId xmlns:a16="http://schemas.microsoft.com/office/drawing/2014/main" id="{9FD80B7E-63DC-4078-9503-117904213A7B}"/>
              </a:ext>
            </a:extLst>
          </p:cNvPr>
          <p:cNvPicPr>
            <a:picLocks noChangeAspect="1"/>
          </p:cNvPicPr>
          <p:nvPr/>
        </p:nvPicPr>
        <p:blipFill>
          <a:blip r:embed="rId2"/>
          <a:stretch>
            <a:fillRect/>
          </a:stretch>
        </p:blipFill>
        <p:spPr>
          <a:xfrm>
            <a:off x="179293" y="3070412"/>
            <a:ext cx="5916707" cy="3038899"/>
          </a:xfrm>
          <a:prstGeom prst="rect">
            <a:avLst/>
          </a:prstGeom>
        </p:spPr>
      </p:pic>
      <p:pic>
        <p:nvPicPr>
          <p:cNvPr id="8" name="Imagen 7">
            <a:extLst>
              <a:ext uri="{FF2B5EF4-FFF2-40B4-BE49-F238E27FC236}">
                <a16:creationId xmlns:a16="http://schemas.microsoft.com/office/drawing/2014/main" id="{82EFFD6A-14B6-400B-874C-9E8A6383BE5E}"/>
              </a:ext>
            </a:extLst>
          </p:cNvPr>
          <p:cNvPicPr>
            <a:picLocks noChangeAspect="1"/>
          </p:cNvPicPr>
          <p:nvPr/>
        </p:nvPicPr>
        <p:blipFill>
          <a:blip r:embed="rId3"/>
          <a:stretch>
            <a:fillRect/>
          </a:stretch>
        </p:blipFill>
        <p:spPr>
          <a:xfrm>
            <a:off x="6421013" y="3264250"/>
            <a:ext cx="5630061" cy="3038899"/>
          </a:xfrm>
          <a:prstGeom prst="rect">
            <a:avLst/>
          </a:prstGeom>
        </p:spPr>
      </p:pic>
    </p:spTree>
    <p:extLst>
      <p:ext uri="{BB962C8B-B14F-4D97-AF65-F5344CB8AC3E}">
        <p14:creationId xmlns:p14="http://schemas.microsoft.com/office/powerpoint/2010/main" val="55257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48</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466164" y="1057836"/>
            <a:ext cx="7745507" cy="369332"/>
          </a:xfrm>
          <a:prstGeom prst="rect">
            <a:avLst/>
          </a:prstGeom>
          <a:noFill/>
        </p:spPr>
        <p:txBody>
          <a:bodyPr wrap="square">
            <a:spAutoFit/>
          </a:bodyPr>
          <a:lstStyle/>
          <a:p>
            <a:r>
              <a:rPr lang="es-PE" b="1" dirty="0">
                <a:solidFill>
                  <a:schemeClr val="accent6">
                    <a:lumMod val="75000"/>
                  </a:schemeClr>
                </a:solidFill>
              </a:rPr>
              <a:t>9.2.1</a:t>
            </a:r>
            <a:r>
              <a:rPr lang="es-PE" sz="1800" b="1" dirty="0">
                <a:solidFill>
                  <a:schemeClr val="accent6">
                    <a:lumMod val="75000"/>
                  </a:schemeClr>
                </a:solidFill>
              </a:rPr>
              <a:t>. EFECTOS DE DIACLASAMIENTO DE LA ROCA EN LA VOLADURA</a:t>
            </a:r>
            <a:endParaRPr lang="es-PE" dirty="0"/>
          </a:p>
        </p:txBody>
      </p:sp>
      <p:sp>
        <p:nvSpPr>
          <p:cNvPr id="13" name="CuadroTexto 12">
            <a:extLst>
              <a:ext uri="{FF2B5EF4-FFF2-40B4-BE49-F238E27FC236}">
                <a16:creationId xmlns:a16="http://schemas.microsoft.com/office/drawing/2014/main" id="{057D379D-EF08-417F-8AB5-7F0E2D5CF968}"/>
              </a:ext>
            </a:extLst>
          </p:cNvPr>
          <p:cNvSpPr txBox="1"/>
          <p:nvPr/>
        </p:nvSpPr>
        <p:spPr>
          <a:xfrm>
            <a:off x="466164" y="1427168"/>
            <a:ext cx="5077789" cy="5078313"/>
          </a:xfrm>
          <a:prstGeom prst="rect">
            <a:avLst/>
          </a:prstGeom>
          <a:noFill/>
        </p:spPr>
        <p:txBody>
          <a:bodyPr wrap="square">
            <a:spAutoFit/>
          </a:bodyPr>
          <a:lstStyle/>
          <a:p>
            <a:pPr algn="just"/>
            <a:r>
              <a:rPr lang="es-ES_tradnl" sz="1800" dirty="0">
                <a:solidFill>
                  <a:srgbClr val="000000"/>
                </a:solidFill>
                <a:effectLst/>
                <a:latin typeface="Arial" panose="020B0604020202020204" pitchFamily="34" charset="0"/>
                <a:ea typeface="Times New Roman" panose="02020603050405020304" pitchFamily="18" charset="0"/>
              </a:rPr>
              <a:t>b.- Mal dimensionado de las áreas a excavar.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c.- Voladura sobrecargada.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d.- Diseño de malla inapropiada a la condición de la roca.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e.- Inapropiada selección del explosivo, según el tipo y condición de la roca. </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Con  Voladura Convencional el taladro rompe por </a:t>
            </a:r>
            <a:r>
              <a:rPr lang="es-ES_tradnl" sz="1800" dirty="0" err="1">
                <a:solidFill>
                  <a:srgbClr val="000000"/>
                </a:solidFill>
                <a:effectLst/>
                <a:latin typeface="Arial" panose="020B0604020202020204" pitchFamily="34" charset="0"/>
                <a:ea typeface="Times New Roman" panose="02020603050405020304" pitchFamily="18" charset="0"/>
              </a:rPr>
              <a:t>fisuramiento</a:t>
            </a:r>
            <a:r>
              <a:rPr lang="es-ES_tradnl" sz="1800" dirty="0">
                <a:solidFill>
                  <a:srgbClr val="000000"/>
                </a:solidFill>
                <a:effectLst/>
                <a:latin typeface="Arial" panose="020B0604020202020204" pitchFamily="34" charset="0"/>
                <a:ea typeface="Times New Roman" panose="02020603050405020304" pitchFamily="18" charset="0"/>
              </a:rPr>
              <a:t> radial</a:t>
            </a:r>
            <a:r>
              <a:rPr lang="es-ES_tradnl" sz="1800" b="1" i="1" dirty="0">
                <a:solidFill>
                  <a:srgbClr val="000000"/>
                </a:solidFill>
                <a:effectLst/>
                <a:latin typeface="Arial" panose="020B0604020202020204" pitchFamily="34" charset="0"/>
                <a:ea typeface="Times New Roman" panose="02020603050405020304" pitchFamily="18" charset="0"/>
              </a:rPr>
              <a:t>. E</a:t>
            </a:r>
            <a:r>
              <a:rPr lang="es-ES_tradnl" sz="1800" dirty="0">
                <a:solidFill>
                  <a:srgbClr val="000000"/>
                </a:solidFill>
                <a:effectLst/>
                <a:latin typeface="Arial" panose="020B0604020202020204" pitchFamily="34" charset="0"/>
                <a:ea typeface="Batang" panose="02030600000101010101" pitchFamily="18" charset="-127"/>
              </a:rPr>
              <a:t>fectos de </a:t>
            </a:r>
            <a:r>
              <a:rPr lang="es-ES_tradnl" sz="1800" dirty="0" err="1">
                <a:solidFill>
                  <a:srgbClr val="000000"/>
                </a:solidFill>
                <a:effectLst/>
                <a:latin typeface="Arial" panose="020B0604020202020204" pitchFamily="34" charset="0"/>
                <a:ea typeface="Batang" panose="02030600000101010101" pitchFamily="18" charset="-127"/>
              </a:rPr>
              <a:t>diaclasamiento</a:t>
            </a:r>
            <a:r>
              <a:rPr lang="es-ES_tradnl" sz="1800" dirty="0">
                <a:solidFill>
                  <a:srgbClr val="000000"/>
                </a:solidFill>
                <a:effectLst/>
                <a:latin typeface="Arial" panose="020B0604020202020204" pitchFamily="34" charset="0"/>
                <a:ea typeface="Batang" panose="02030600000101010101" pitchFamily="18" charset="-127"/>
              </a:rPr>
              <a:t> de la roca en la voladura convencional de túneles y galerías de minas</a:t>
            </a:r>
            <a:endParaRPr lang="es-PE" sz="1800" dirty="0">
              <a:effectLst/>
              <a:latin typeface="Times New Roman" panose="02020603050405020304" pitchFamily="18" charset="0"/>
              <a:ea typeface="Times New Roman" panose="02020603050405020304" pitchFamily="18" charset="0"/>
            </a:endParaRPr>
          </a:p>
          <a:p>
            <a:pPr algn="just"/>
            <a:r>
              <a:rPr lang="es-ES_tradnl" sz="1800" dirty="0">
                <a:solidFill>
                  <a:srgbClr val="000000"/>
                </a:solidFill>
                <a:effectLst/>
                <a:latin typeface="Arial" panose="020B0604020202020204" pitchFamily="34" charset="0"/>
                <a:ea typeface="Times New Roman" panose="02020603050405020304" pitchFamily="18" charset="0"/>
              </a:rPr>
              <a:t>resultados:</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Corte irregular, con presión lateral.</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La facturación tiende a formar </a:t>
            </a:r>
            <a:r>
              <a:rPr lang="es-ES_tradnl" sz="1800" dirty="0" err="1">
                <a:solidFill>
                  <a:srgbClr val="000000"/>
                </a:solidFill>
                <a:effectLst/>
                <a:latin typeface="Arial" panose="020B0604020202020204" pitchFamily="34" charset="0"/>
                <a:ea typeface="Times New Roman" panose="02020603050405020304" pitchFamily="18" charset="0"/>
              </a:rPr>
              <a:t>pedrones</a:t>
            </a:r>
            <a:r>
              <a:rPr lang="es-ES_tradnl" sz="1800" dirty="0">
                <a:solidFill>
                  <a:srgbClr val="000000"/>
                </a:solidFill>
                <a:effectLst/>
                <a:latin typeface="Arial" panose="020B0604020202020204" pitchFamily="34" charset="0"/>
                <a:ea typeface="Times New Roman" panose="02020603050405020304" pitchFamily="18" charset="0"/>
              </a:rPr>
              <a:t>, corte estable.</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Pérdida de energía por las fisuras, desprendimiento de cuñas de roca.</a:t>
            </a:r>
            <a:endParaRPr lang="es-PE"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Desprendimiento de planchones.</a:t>
            </a:r>
            <a:endParaRPr lang="es-PE" sz="1800" dirty="0">
              <a:effectLst/>
              <a:latin typeface="Times New Roman" panose="02020603050405020304" pitchFamily="18" charset="0"/>
              <a:ea typeface="Times New Roman" panose="02020603050405020304" pitchFamily="18" charset="0"/>
            </a:endParaRPr>
          </a:p>
          <a:p>
            <a:pPr algn="just"/>
            <a:endParaRPr lang="es-PE" sz="18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F32AC8E7-6013-4DC8-805C-49A002E9AE1E}"/>
              </a:ext>
            </a:extLst>
          </p:cNvPr>
          <p:cNvPicPr>
            <a:picLocks noChangeAspect="1"/>
          </p:cNvPicPr>
          <p:nvPr/>
        </p:nvPicPr>
        <p:blipFill>
          <a:blip r:embed="rId2"/>
          <a:stretch>
            <a:fillRect/>
          </a:stretch>
        </p:blipFill>
        <p:spPr>
          <a:xfrm>
            <a:off x="5781406" y="1760044"/>
            <a:ext cx="5944430" cy="3810532"/>
          </a:xfrm>
          <a:prstGeom prst="rect">
            <a:avLst/>
          </a:prstGeom>
        </p:spPr>
      </p:pic>
    </p:spTree>
    <p:extLst>
      <p:ext uri="{BB962C8B-B14F-4D97-AF65-F5344CB8AC3E}">
        <p14:creationId xmlns:p14="http://schemas.microsoft.com/office/powerpoint/2010/main" val="1463733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49</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646331"/>
          </a:xfrm>
          <a:prstGeom prst="rect">
            <a:avLst/>
          </a:prstGeom>
          <a:noFill/>
        </p:spPr>
        <p:txBody>
          <a:bodyPr wrap="square">
            <a:spAutoFit/>
          </a:bodyPr>
          <a:lstStyle/>
          <a:p>
            <a:r>
              <a:rPr lang="es-PE" b="1" dirty="0">
                <a:solidFill>
                  <a:schemeClr val="accent6">
                    <a:lumMod val="75000"/>
                  </a:schemeClr>
                </a:solidFill>
              </a:rPr>
              <a:t>9.2.2. TÉCNICAS DE VOLADURA CONTROLADA SUBETRÁNEO</a:t>
            </a:r>
            <a:endParaRPr lang="es-PE" dirty="0"/>
          </a:p>
        </p:txBody>
      </p:sp>
      <p:sp>
        <p:nvSpPr>
          <p:cNvPr id="11" name="CuadroTexto 10">
            <a:extLst>
              <a:ext uri="{FF2B5EF4-FFF2-40B4-BE49-F238E27FC236}">
                <a16:creationId xmlns:a16="http://schemas.microsoft.com/office/drawing/2014/main" id="{63F6D64C-D916-40CE-A9DA-CA4D6992D6DD}"/>
              </a:ext>
            </a:extLst>
          </p:cNvPr>
          <p:cNvSpPr txBox="1"/>
          <p:nvPr/>
        </p:nvSpPr>
        <p:spPr>
          <a:xfrm>
            <a:off x="627529" y="1704166"/>
            <a:ext cx="4267200" cy="4612738"/>
          </a:xfrm>
          <a:prstGeom prst="rect">
            <a:avLst/>
          </a:prstGeom>
          <a:noFill/>
        </p:spPr>
        <p:txBody>
          <a:bodyPr wrap="square">
            <a:spAutoFit/>
          </a:bodyPr>
          <a:lstStyle/>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Son varias las técnicas para voladura controlada desarrolladas en los últimos años, muchas veces específicamente para un problema particular, pero las más aplicadas son:</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a.- Voladuras de </a:t>
            </a:r>
            <a:r>
              <a:rPr lang="es-ES_tradnl" sz="1800" dirty="0" err="1">
                <a:solidFill>
                  <a:srgbClr val="000000"/>
                </a:solidFill>
                <a:effectLst/>
                <a:latin typeface="Arial" panose="020B0604020202020204" pitchFamily="34" charset="0"/>
                <a:ea typeface="Batang" panose="02030600000101010101" pitchFamily="18" charset="-127"/>
              </a:rPr>
              <a:t>precorte</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b.- Voladura de recorte</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c.- Voladuras amortiguadas</a:t>
            </a:r>
            <a:endParaRPr lang="es-PE" sz="1800" dirty="0">
              <a:effectLst/>
              <a:latin typeface="Times New Roman" panose="02020603050405020304" pitchFamily="18" charset="0"/>
              <a:ea typeface="Times New Roman" panose="02020603050405020304" pitchFamily="18" charset="0"/>
            </a:endParaRPr>
          </a:p>
          <a:p>
            <a:pPr algn="just">
              <a:lnSpc>
                <a:spcPct val="150000"/>
              </a:lnSpc>
            </a:pPr>
            <a:r>
              <a:rPr lang="es-ES_tradnl" sz="1800" dirty="0">
                <a:solidFill>
                  <a:srgbClr val="000000"/>
                </a:solidFill>
                <a:effectLst/>
                <a:latin typeface="Arial" panose="020B0604020202020204" pitchFamily="34" charset="0"/>
                <a:ea typeface="Batang" panose="02030600000101010101" pitchFamily="18" charset="-127"/>
              </a:rPr>
              <a:t>Estas técnicas se efectúan tanto para trabajos subterráneos como en superficie.</a:t>
            </a:r>
            <a:endParaRPr lang="es-PE" sz="1800" dirty="0">
              <a:effectLst/>
              <a:latin typeface="Times New Roman" panose="02020603050405020304" pitchFamily="18" charset="0"/>
              <a:ea typeface="Times New Roman" panose="02020603050405020304" pitchFamily="18" charset="0"/>
            </a:endParaRPr>
          </a:p>
        </p:txBody>
      </p:sp>
      <p:sp>
        <p:nvSpPr>
          <p:cNvPr id="7" name="CuadroTexto 6">
            <a:extLst>
              <a:ext uri="{FF2B5EF4-FFF2-40B4-BE49-F238E27FC236}">
                <a16:creationId xmlns:a16="http://schemas.microsoft.com/office/drawing/2014/main" id="{97F228B0-87E5-4511-8230-D2C828649B3D}"/>
              </a:ext>
            </a:extLst>
          </p:cNvPr>
          <p:cNvSpPr txBox="1"/>
          <p:nvPr/>
        </p:nvSpPr>
        <p:spPr>
          <a:xfrm>
            <a:off x="6884894" y="1116106"/>
            <a:ext cx="5647765" cy="369332"/>
          </a:xfrm>
          <a:prstGeom prst="rect">
            <a:avLst/>
          </a:prstGeom>
          <a:noFill/>
        </p:spPr>
        <p:txBody>
          <a:bodyPr wrap="square">
            <a:spAutoFit/>
          </a:bodyPr>
          <a:lstStyle/>
          <a:p>
            <a:r>
              <a:rPr lang="es-PE" b="1" dirty="0">
                <a:solidFill>
                  <a:schemeClr val="accent6">
                    <a:lumMod val="75000"/>
                  </a:schemeClr>
                </a:solidFill>
              </a:rPr>
              <a:t>TIPOS DE TALADROS PARA VOLADURA CONTROLADA</a:t>
            </a:r>
            <a:endParaRPr lang="es-PE" dirty="0"/>
          </a:p>
        </p:txBody>
      </p:sp>
      <p:sp>
        <p:nvSpPr>
          <p:cNvPr id="13" name="CuadroTexto 12">
            <a:extLst>
              <a:ext uri="{FF2B5EF4-FFF2-40B4-BE49-F238E27FC236}">
                <a16:creationId xmlns:a16="http://schemas.microsoft.com/office/drawing/2014/main" id="{04F04D76-67D5-4B7E-9995-9DCE7C7B7AB1}"/>
              </a:ext>
            </a:extLst>
          </p:cNvPr>
          <p:cNvSpPr txBox="1"/>
          <p:nvPr/>
        </p:nvSpPr>
        <p:spPr>
          <a:xfrm>
            <a:off x="5684880" y="1648774"/>
            <a:ext cx="6266328" cy="4612738"/>
          </a:xfrm>
          <a:prstGeom prst="rect">
            <a:avLst/>
          </a:prstGeom>
          <a:noFill/>
        </p:spPr>
        <p:txBody>
          <a:bodyPr wrap="square">
            <a:spAutoFit/>
          </a:bodyPr>
          <a:lstStyle/>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1.-Line </a:t>
            </a:r>
            <a:r>
              <a:rPr lang="es-ES_tradnl" dirty="0" err="1">
                <a:solidFill>
                  <a:srgbClr val="000000"/>
                </a:solidFill>
                <a:effectLst/>
                <a:latin typeface="Arial" panose="020B0604020202020204" pitchFamily="34" charset="0"/>
                <a:ea typeface="Batang" panose="02030600000101010101" pitchFamily="18" charset="-127"/>
              </a:rPr>
              <a:t>Drillin</a:t>
            </a:r>
            <a:r>
              <a:rPr lang="es-ES_tradnl" dirty="0">
                <a:solidFill>
                  <a:srgbClr val="000000"/>
                </a:solidFill>
                <a:effectLst/>
                <a:latin typeface="Arial" panose="020B0604020202020204" pitchFamily="34" charset="0"/>
                <a:ea typeface="Batang" panose="02030600000101010101" pitchFamily="18" charset="-127"/>
              </a:rPr>
              <a:t> : Perforación en Línea (taladros sin carga).</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2. </a:t>
            </a:r>
            <a:r>
              <a:rPr lang="es-ES_tradnl" dirty="0" err="1">
                <a:solidFill>
                  <a:srgbClr val="000000"/>
                </a:solidFill>
                <a:effectLst/>
                <a:latin typeface="Arial" panose="020B0604020202020204" pitchFamily="34" charset="0"/>
                <a:ea typeface="Batang" panose="02030600000101010101" pitchFamily="18" charset="-127"/>
              </a:rPr>
              <a:t>Cushion</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Blastin</a:t>
            </a:r>
            <a:r>
              <a:rPr lang="es-ES_tradnl" dirty="0">
                <a:solidFill>
                  <a:srgbClr val="000000"/>
                </a:solidFill>
                <a:effectLst/>
                <a:latin typeface="Arial" panose="020B0604020202020204" pitchFamily="34" charset="0"/>
                <a:ea typeface="Batang" panose="02030600000101010101" pitchFamily="18" charset="-127"/>
              </a:rPr>
              <a:t>: Voladura Amortiguada, desacoplamiento </a:t>
            </a:r>
            <a:r>
              <a:rPr lang="es-ES_tradnl" dirty="0">
                <a:solidFill>
                  <a:srgbClr val="000000"/>
                </a:solidFill>
                <a:effectLst/>
                <a:latin typeface="Arial" panose="020B0604020202020204" pitchFamily="34" charset="0"/>
                <a:ea typeface="Arial" panose="020B0604020202020204" pitchFamily="34" charset="0"/>
              </a:rPr>
              <a:t>± </a:t>
            </a:r>
            <a:r>
              <a:rPr lang="es-ES_tradnl" dirty="0">
                <a:solidFill>
                  <a:srgbClr val="000000"/>
                </a:solidFill>
                <a:effectLst/>
                <a:latin typeface="Arial" panose="020B0604020202020204" pitchFamily="34" charset="0"/>
                <a:ea typeface="Batang" panose="02030600000101010101" pitchFamily="18" charset="-127"/>
              </a:rPr>
              <a:t>40%,taco normal (penúltima fila).</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3.-Smooth Wall </a:t>
            </a:r>
            <a:r>
              <a:rPr lang="es-ES_tradnl" dirty="0" err="1">
                <a:solidFill>
                  <a:srgbClr val="000000"/>
                </a:solidFill>
                <a:effectLst/>
                <a:latin typeface="Arial" panose="020B0604020202020204" pitchFamily="34" charset="0"/>
                <a:ea typeface="Batang" panose="02030600000101010101" pitchFamily="18" charset="-127"/>
              </a:rPr>
              <a:t>Blasting</a:t>
            </a:r>
            <a:r>
              <a:rPr lang="es-ES_tradnl" dirty="0">
                <a:solidFill>
                  <a:srgbClr val="000000"/>
                </a:solidFill>
                <a:latin typeface="Arial" panose="020B0604020202020204" pitchFamily="34" charset="0"/>
                <a:ea typeface="Batang" panose="02030600000101010101" pitchFamily="18" charset="-127"/>
              </a:rPr>
              <a:t>: </a:t>
            </a:r>
            <a:r>
              <a:rPr lang="es-ES_tradnl" dirty="0">
                <a:solidFill>
                  <a:srgbClr val="000000"/>
                </a:solidFill>
                <a:effectLst/>
                <a:latin typeface="Arial" panose="020B0604020202020204" pitchFamily="34" charset="0"/>
                <a:ea typeface="Batang" panose="02030600000101010101" pitchFamily="18" charset="-127"/>
              </a:rPr>
              <a:t>Recorte liso de paredes, taludes y techos (desacoplamiento 50%, taco solo al collar).</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4.-Buffer </a:t>
            </a:r>
            <a:r>
              <a:rPr lang="es-ES_tradnl" dirty="0" err="1">
                <a:solidFill>
                  <a:srgbClr val="000000"/>
                </a:solidFill>
                <a:effectLst/>
                <a:latin typeface="Arial" panose="020B0604020202020204" pitchFamily="34" charset="0"/>
                <a:ea typeface="Batang" panose="02030600000101010101" pitchFamily="18" charset="-127"/>
              </a:rPr>
              <a:t>Blasting</a:t>
            </a:r>
            <a:r>
              <a:rPr lang="es-ES_tradnl" dirty="0">
                <a:solidFill>
                  <a:srgbClr val="000000"/>
                </a:solidFill>
                <a:effectLst/>
                <a:latin typeface="Arial" panose="020B0604020202020204" pitchFamily="34" charset="0"/>
                <a:ea typeface="Batang" panose="02030600000101010101" pitchFamily="18" charset="-127"/>
              </a:rPr>
              <a:t>: Voladura controlada con taladros tipo cráter, carga solo al fondo.</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5.-Presplitting </a:t>
            </a:r>
            <a:r>
              <a:rPr lang="es-ES_tradnl" dirty="0" err="1">
                <a:solidFill>
                  <a:srgbClr val="000000"/>
                </a:solidFill>
                <a:effectLst/>
                <a:latin typeface="Arial" panose="020B0604020202020204" pitchFamily="34" charset="0"/>
                <a:ea typeface="Batang" panose="02030600000101010101" pitchFamily="18" charset="-127"/>
              </a:rPr>
              <a:t>or</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Preshearing</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Precorte</a:t>
            </a:r>
            <a:r>
              <a:rPr lang="es-ES_tradnl" dirty="0">
                <a:solidFill>
                  <a:srgbClr val="000000"/>
                </a:solidFill>
                <a:effectLst/>
                <a:latin typeface="Arial" panose="020B0604020202020204" pitchFamily="34" charset="0"/>
                <a:ea typeface="Batang" panose="02030600000101010101" pitchFamily="18" charset="-127"/>
              </a:rPr>
              <a:t> (antes de la voladura principal).</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Batang" panose="02030600000101010101" pitchFamily="18" charset="-127"/>
              </a:rPr>
              <a:t> 6.-Air </a:t>
            </a:r>
            <a:r>
              <a:rPr lang="es-ES_tradnl" dirty="0" err="1">
                <a:solidFill>
                  <a:srgbClr val="000000"/>
                </a:solidFill>
                <a:effectLst/>
                <a:latin typeface="Arial" panose="020B0604020202020204" pitchFamily="34" charset="0"/>
                <a:ea typeface="Batang" panose="02030600000101010101" pitchFamily="18" charset="-127"/>
              </a:rPr>
              <a:t>Deck</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Presplitting</a:t>
            </a:r>
            <a:r>
              <a:rPr lang="es-ES_tradnl" dirty="0">
                <a:solidFill>
                  <a:srgbClr val="000000"/>
                </a:solidFill>
                <a:effectLst/>
                <a:latin typeface="Arial" panose="020B0604020202020204" pitchFamily="34" charset="0"/>
                <a:ea typeface="Batang" panose="02030600000101010101" pitchFamily="18" charset="-127"/>
              </a:rPr>
              <a:t>: </a:t>
            </a:r>
            <a:r>
              <a:rPr lang="es-ES_tradnl" dirty="0" err="1">
                <a:solidFill>
                  <a:srgbClr val="000000"/>
                </a:solidFill>
                <a:effectLst/>
                <a:latin typeface="Arial" panose="020B0604020202020204" pitchFamily="34" charset="0"/>
                <a:ea typeface="Batang" panose="02030600000101010101" pitchFamily="18" charset="-127"/>
              </a:rPr>
              <a:t>Precorte</a:t>
            </a:r>
            <a:r>
              <a:rPr lang="es-ES_tradnl" dirty="0">
                <a:solidFill>
                  <a:srgbClr val="000000"/>
                </a:solidFill>
                <a:effectLst/>
                <a:latin typeface="Arial" panose="020B0604020202020204" pitchFamily="34" charset="0"/>
                <a:ea typeface="Batang" panose="02030600000101010101" pitchFamily="18" charset="-127"/>
              </a:rPr>
              <a:t> con columnas de aire como carga.</a:t>
            </a:r>
            <a:endParaRPr lang="es-P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96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a:extLst>
              <a:ext uri="{FF2B5EF4-FFF2-40B4-BE49-F238E27FC236}">
                <a16:creationId xmlns:a16="http://schemas.microsoft.com/office/drawing/2014/main" id="{34DE53E3-A089-4649-ABCA-956B22514CCE}"/>
              </a:ext>
            </a:extLst>
          </p:cNvPr>
          <p:cNvSpPr txBox="1"/>
          <p:nvPr/>
        </p:nvSpPr>
        <p:spPr>
          <a:xfrm>
            <a:off x="627529" y="989492"/>
            <a:ext cx="9915609" cy="461665"/>
          </a:xfrm>
          <a:prstGeom prst="rect">
            <a:avLst/>
          </a:prstGeom>
          <a:noFill/>
        </p:spPr>
        <p:txBody>
          <a:bodyPr wrap="square">
            <a:spAutoFit/>
          </a:bodyPr>
          <a:lstStyle/>
          <a:p>
            <a:pPr algn="l"/>
            <a:r>
              <a:rPr lang="es-ES" sz="2400" b="1" dirty="0">
                <a:solidFill>
                  <a:schemeClr val="accent6">
                    <a:lumMod val="75000"/>
                  </a:schemeClr>
                </a:solidFill>
                <a:latin typeface="+mj-lt"/>
              </a:rPr>
              <a:t>1. PRÁCTICAS POR </a:t>
            </a:r>
            <a:r>
              <a:rPr lang="es-ES" sz="2400" b="1" i="0" u="none" strike="noStrike" baseline="0" dirty="0">
                <a:solidFill>
                  <a:schemeClr val="accent6">
                    <a:lumMod val="75000"/>
                  </a:schemeClr>
                </a:solidFill>
                <a:latin typeface="+mj-lt"/>
              </a:rPr>
              <a:t>TIPOS DE PERFORACIÓN EN MINERIA SUBTERRANEA</a:t>
            </a:r>
          </a:p>
        </p:txBody>
      </p:sp>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5</a:t>
            </a:fld>
            <a:endParaRPr lang="es-PE"/>
          </a:p>
        </p:txBody>
      </p:sp>
      <p:sp>
        <p:nvSpPr>
          <p:cNvPr id="8" name="CuadroTexto 7">
            <a:extLst>
              <a:ext uri="{FF2B5EF4-FFF2-40B4-BE49-F238E27FC236}">
                <a16:creationId xmlns:a16="http://schemas.microsoft.com/office/drawing/2014/main" id="{59888C01-1857-47F2-97E6-B8C8F2EA987D}"/>
              </a:ext>
            </a:extLst>
          </p:cNvPr>
          <p:cNvSpPr txBox="1"/>
          <p:nvPr/>
        </p:nvSpPr>
        <p:spPr>
          <a:xfrm>
            <a:off x="909502" y="1460132"/>
            <a:ext cx="8978316" cy="523220"/>
          </a:xfrm>
          <a:prstGeom prst="rect">
            <a:avLst/>
          </a:prstGeom>
          <a:noFill/>
        </p:spPr>
        <p:txBody>
          <a:bodyPr wrap="square">
            <a:spAutoFit/>
          </a:bodyPr>
          <a:lstStyle/>
          <a:p>
            <a:pPr algn="l"/>
            <a:r>
              <a:rPr lang="es-ES" sz="1400" dirty="0">
                <a:latin typeface="Cascadia Code" panose="020B0609020000020004" pitchFamily="49" charset="0"/>
                <a:ea typeface="Cascadia Code" panose="020B0609020000020004" pitchFamily="49" charset="0"/>
                <a:cs typeface="Cascadia Code" panose="020B0609020000020004" pitchFamily="49" charset="0"/>
              </a:rPr>
              <a:t>Dentro de los tipos de perforación podemos describir las perforaciones que se realizan en Vertical y  Horizontal</a:t>
            </a:r>
            <a:endParaRPr lang="es-PE" sz="14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CuadroTexto 12">
            <a:extLst>
              <a:ext uri="{FF2B5EF4-FFF2-40B4-BE49-F238E27FC236}">
                <a16:creationId xmlns:a16="http://schemas.microsoft.com/office/drawing/2014/main" id="{CFEF9820-522F-43EB-9F7C-16A12785ECEC}"/>
              </a:ext>
            </a:extLst>
          </p:cNvPr>
          <p:cNvSpPr txBox="1"/>
          <p:nvPr/>
        </p:nvSpPr>
        <p:spPr>
          <a:xfrm>
            <a:off x="909502" y="2889529"/>
            <a:ext cx="11161889" cy="1169551"/>
          </a:xfrm>
          <a:prstGeom prst="rect">
            <a:avLst/>
          </a:prstGeom>
          <a:noFill/>
        </p:spPr>
        <p:txBody>
          <a:bodyPr wrap="square">
            <a:spAutoFit/>
          </a:bodyPr>
          <a:lstStyle/>
          <a:p>
            <a:pPr algn="l"/>
            <a:r>
              <a:rPr lang="es-ES" sz="140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Las perforaciones en labores verticales se realizan en las labores mineras como:</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de Ventilación</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Ventanas (tolvas)</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Piques de Traspaso</a:t>
            </a:r>
          </a:p>
          <a:p>
            <a:pPr marL="442913"/>
            <a:r>
              <a:rPr lang="es-PE" sz="1400" dirty="0">
                <a:latin typeface="Cascadia Code" panose="020B0609020000020004" pitchFamily="49" charset="0"/>
                <a:ea typeface="Cascadia Code" panose="020B0609020000020004" pitchFamily="49" charset="0"/>
                <a:cs typeface="Cascadia Code" panose="020B0609020000020004" pitchFamily="49" charset="0"/>
              </a:rPr>
              <a:t>Chimeneas Echaderos (Ore Pass, </a:t>
            </a:r>
            <a:r>
              <a:rPr lang="es-PE" sz="1400" dirty="0" err="1">
                <a:latin typeface="Cascadia Code" panose="020B0609020000020004" pitchFamily="49" charset="0"/>
                <a:ea typeface="Cascadia Code" panose="020B0609020000020004" pitchFamily="49" charset="0"/>
                <a:cs typeface="Cascadia Code" panose="020B0609020000020004" pitchFamily="49" charset="0"/>
              </a:rPr>
              <a:t>Waste</a:t>
            </a:r>
            <a:r>
              <a:rPr lang="es-PE" sz="1400" dirty="0">
                <a:latin typeface="Cascadia Code" panose="020B0609020000020004" pitchFamily="49" charset="0"/>
                <a:ea typeface="Cascadia Code" panose="020B0609020000020004" pitchFamily="49" charset="0"/>
                <a:cs typeface="Cascadia Code" panose="020B0609020000020004" pitchFamily="49" charset="0"/>
              </a:rPr>
              <a:t> Pass)</a:t>
            </a:r>
          </a:p>
        </p:txBody>
      </p:sp>
      <p:sp>
        <p:nvSpPr>
          <p:cNvPr id="9" name="CuadroTexto 8">
            <a:extLst>
              <a:ext uri="{FF2B5EF4-FFF2-40B4-BE49-F238E27FC236}">
                <a16:creationId xmlns:a16="http://schemas.microsoft.com/office/drawing/2014/main" id="{098F08C5-25E3-445C-8A98-2C5124562094}"/>
              </a:ext>
            </a:extLst>
          </p:cNvPr>
          <p:cNvSpPr txBox="1"/>
          <p:nvPr/>
        </p:nvSpPr>
        <p:spPr>
          <a:xfrm>
            <a:off x="691963" y="2095993"/>
            <a:ext cx="7427422" cy="400110"/>
          </a:xfrm>
          <a:prstGeom prst="rect">
            <a:avLst/>
          </a:prstGeom>
          <a:noFill/>
        </p:spPr>
        <p:txBody>
          <a:bodyPr wrap="square">
            <a:spAutoFit/>
          </a:bodyPr>
          <a:lstStyle/>
          <a:p>
            <a:pPr algn="l"/>
            <a:r>
              <a:rPr lang="es-ES" sz="2000" b="0" i="0" u="none" strike="noStrike" baseline="0" dirty="0">
                <a:solidFill>
                  <a:schemeClr val="accent6">
                    <a:lumMod val="75000"/>
                  </a:schemeClr>
                </a:solidFill>
                <a:latin typeface="+mj-lt"/>
                <a:cs typeface="Arial" panose="020B0604020202020204" pitchFamily="34" charset="0"/>
              </a:rPr>
              <a:t>1.1. </a:t>
            </a:r>
            <a:r>
              <a:rPr lang="es-ES" sz="2000" b="1" i="0" u="none" strike="noStrike" baseline="0" dirty="0">
                <a:solidFill>
                  <a:schemeClr val="accent6">
                    <a:lumMod val="75000"/>
                  </a:schemeClr>
                </a:solidFill>
                <a:latin typeface="+mj-lt"/>
                <a:cs typeface="Arial" panose="020B0604020202020204" pitchFamily="34" charset="0"/>
              </a:rPr>
              <a:t>PERFORACIONES EN LABORES VERTICALES Y SUBVERTICALES.</a:t>
            </a:r>
          </a:p>
        </p:txBody>
      </p:sp>
      <p:sp>
        <p:nvSpPr>
          <p:cNvPr id="10" name="CuadroTexto 9">
            <a:extLst>
              <a:ext uri="{FF2B5EF4-FFF2-40B4-BE49-F238E27FC236}">
                <a16:creationId xmlns:a16="http://schemas.microsoft.com/office/drawing/2014/main" id="{9E472CF9-E7A3-44E6-A4F2-0520821B6059}"/>
              </a:ext>
            </a:extLst>
          </p:cNvPr>
          <p:cNvSpPr txBox="1"/>
          <p:nvPr/>
        </p:nvSpPr>
        <p:spPr>
          <a:xfrm>
            <a:off x="745058" y="2478460"/>
            <a:ext cx="3200479" cy="400110"/>
          </a:xfrm>
          <a:prstGeom prst="rect">
            <a:avLst/>
          </a:prstGeom>
          <a:noFill/>
        </p:spPr>
        <p:txBody>
          <a:bodyPr wrap="square">
            <a:spAutoFit/>
          </a:bodyPr>
          <a:lstStyle/>
          <a:p>
            <a:pPr algn="l"/>
            <a:r>
              <a:rPr lang="es-ES" sz="2000" b="1" i="0" u="none" strike="noStrike" baseline="0" dirty="0">
                <a:solidFill>
                  <a:schemeClr val="accent6">
                    <a:lumMod val="75000"/>
                  </a:schemeClr>
                </a:solidFill>
                <a:latin typeface="+mj-lt"/>
                <a:cs typeface="Arial" panose="020B0604020202020204" pitchFamily="34" charset="0"/>
              </a:rPr>
              <a:t>a) LABORES VERTICALES.</a:t>
            </a:r>
            <a:endParaRPr lang="es-ES" sz="2000" b="0" i="0" u="none" strike="noStrike" baseline="0" dirty="0">
              <a:solidFill>
                <a:schemeClr val="accent6">
                  <a:lumMod val="75000"/>
                </a:schemeClr>
              </a:solidFill>
              <a:latin typeface="+mj-lt"/>
              <a:cs typeface="Arial" panose="020B0604020202020204" pitchFamily="34" charset="0"/>
            </a:endParaRPr>
          </a:p>
        </p:txBody>
      </p:sp>
      <p:sp>
        <p:nvSpPr>
          <p:cNvPr id="12" name="CuadroTexto 11">
            <a:extLst>
              <a:ext uri="{FF2B5EF4-FFF2-40B4-BE49-F238E27FC236}">
                <a16:creationId xmlns:a16="http://schemas.microsoft.com/office/drawing/2014/main" id="{0FD0FD07-7DFD-4FA8-A19B-B33921B1EF40}"/>
              </a:ext>
            </a:extLst>
          </p:cNvPr>
          <p:cNvSpPr txBox="1"/>
          <p:nvPr/>
        </p:nvSpPr>
        <p:spPr>
          <a:xfrm>
            <a:off x="905810" y="4391010"/>
            <a:ext cx="9394637" cy="1815882"/>
          </a:xfrm>
          <a:prstGeom prst="rect">
            <a:avLst/>
          </a:prstGeom>
          <a:noFill/>
        </p:spPr>
        <p:txBody>
          <a:bodyPr wrap="square">
            <a:spAutoFit/>
          </a:bodyPr>
          <a:lstStyle/>
          <a:p>
            <a:pPr algn="just"/>
            <a:r>
              <a:rPr lang="en-US" sz="1600" dirty="0">
                <a:latin typeface="Cascadia Code" panose="020B0609020000020004" pitchFamily="49" charset="0"/>
                <a:ea typeface="Cascadia Code" panose="020B0609020000020004" pitchFamily="49" charset="0"/>
                <a:cs typeface="Cascadia Code" panose="020B0609020000020004" pitchFamily="49" charset="0"/>
              </a:rPr>
              <a:t>Los </a:t>
            </a:r>
            <a:r>
              <a:rPr lang="es-PE" sz="1600" dirty="0">
                <a:latin typeface="Cascadia Code" panose="020B0609020000020004" pitchFamily="49" charset="0"/>
                <a:ea typeface="Cascadia Code" panose="020B0609020000020004" pitchFamily="49" charset="0"/>
                <a:cs typeface="Cascadia Code" panose="020B0609020000020004" pitchFamily="49" charset="0"/>
              </a:rPr>
              <a:t>métodos</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latin typeface="Cascadia Code" panose="020B0609020000020004" pitchFamily="49" charset="0"/>
                <a:ea typeface="Cascadia Code" panose="020B0609020000020004" pitchFamily="49" charset="0"/>
                <a:cs typeface="Cascadia Code" panose="020B0609020000020004" pitchFamily="49" charset="0"/>
              </a:rPr>
              <a:t>constructivos</a:t>
            </a:r>
            <a:r>
              <a:rPr lang="en-US" sz="1600" dirty="0">
                <a:latin typeface="Cascadia Code" panose="020B0609020000020004" pitchFamily="49" charset="0"/>
                <a:ea typeface="Cascadia Code" panose="020B0609020000020004" pitchFamily="49" charset="0"/>
                <a:cs typeface="Cascadia Code" panose="020B0609020000020004" pitchFamily="49" charset="0"/>
              </a:rPr>
              <a:t> de chimeneas </a:t>
            </a:r>
            <a:r>
              <a:rPr lang="es-PE" sz="1600" dirty="0">
                <a:latin typeface="Cascadia Code" panose="020B0609020000020004" pitchFamily="49" charset="0"/>
                <a:ea typeface="Cascadia Code" panose="020B0609020000020004" pitchFamily="49" charset="0"/>
                <a:cs typeface="Cascadia Code" panose="020B0609020000020004" pitchFamily="49" charset="0"/>
              </a:rPr>
              <a:t>han</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a:latin typeface="Cascadia Code" panose="020B0609020000020004" pitchFamily="49" charset="0"/>
                <a:ea typeface="Cascadia Code" panose="020B0609020000020004" pitchFamily="49" charset="0"/>
                <a:cs typeface="Cascadia Code" panose="020B0609020000020004" pitchFamily="49" charset="0"/>
              </a:rPr>
              <a:t>evolucionado</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ES" sz="1600" dirty="0">
                <a:latin typeface="Cascadia Code" panose="020B0609020000020004" pitchFamily="49" charset="0"/>
                <a:ea typeface="Cascadia Code" panose="020B0609020000020004" pitchFamily="49" charset="0"/>
                <a:cs typeface="Cascadia Code" panose="020B0609020000020004" pitchFamily="49" charset="0"/>
              </a:rPr>
              <a:t>desde</a:t>
            </a:r>
            <a:r>
              <a:rPr lang="en-US" sz="1600" dirty="0">
                <a:latin typeface="Cascadia Code" panose="020B0609020000020004" pitchFamily="49" charset="0"/>
                <a:ea typeface="Cascadia Code" panose="020B0609020000020004" pitchFamily="49" charset="0"/>
                <a:cs typeface="Cascadia Code" panose="020B0609020000020004" pitchFamily="49" charset="0"/>
              </a:rPr>
              <a:t> los </a:t>
            </a:r>
            <a:r>
              <a:rPr lang="es-PE"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sistemas</a:t>
            </a:r>
            <a:r>
              <a:rPr lang="en-US"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 </a:t>
            </a:r>
            <a:r>
              <a:rPr lang="es-PE" sz="1600" u="sng"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t>manuales</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a:latin typeface="Cascadia Code" panose="020B0609020000020004" pitchFamily="49" charset="0"/>
                <a:ea typeface="Cascadia Code" panose="020B0609020000020004" pitchFamily="49" charset="0"/>
                <a:cs typeface="Cascadia Code" panose="020B0609020000020004" pitchFamily="49" charset="0"/>
              </a:rPr>
              <a:t>Jaula Jora,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Alimak</a:t>
            </a:r>
            <a:r>
              <a:rPr lang="es-PE" sz="1600" dirty="0">
                <a:latin typeface="Cascadia Code" panose="020B0609020000020004" pitchFamily="49" charset="0"/>
                <a:ea typeface="Cascadia Code" panose="020B0609020000020004" pitchFamily="49" charset="0"/>
                <a:cs typeface="Cascadia Code" panose="020B0609020000020004" pitchFamily="49" charset="0"/>
              </a:rPr>
              <a:t>, y VCR hacia lo que más se ocupa hoy que son los equipos perforadores mecanizados con sistema de construcción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Blind</a:t>
            </a:r>
            <a:r>
              <a:rPr lang="es-PE"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Hole</a:t>
            </a:r>
            <a:r>
              <a:rPr lang="es-PE" sz="1600" dirty="0">
                <a:latin typeface="Cascadia Code" panose="020B0609020000020004" pitchFamily="49" charset="0"/>
                <a:ea typeface="Cascadia Code" panose="020B0609020000020004" pitchFamily="49" charset="0"/>
                <a:cs typeface="Cascadia Code" panose="020B0609020000020004" pitchFamily="49" charset="0"/>
              </a:rPr>
              <a:t> y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Raise</a:t>
            </a:r>
            <a:r>
              <a:rPr lang="es-PE" sz="1600" dirty="0">
                <a:latin typeface="Cascadia Code" panose="020B0609020000020004" pitchFamily="49" charset="0"/>
                <a:ea typeface="Cascadia Code" panose="020B0609020000020004" pitchFamily="49" charset="0"/>
                <a:cs typeface="Cascadia Code" panose="020B0609020000020004" pitchFamily="49" charset="0"/>
              </a:rPr>
              <a:t> </a:t>
            </a:r>
            <a:r>
              <a:rPr lang="es-PE" sz="1600" dirty="0" err="1">
                <a:latin typeface="Cascadia Code" panose="020B0609020000020004" pitchFamily="49" charset="0"/>
                <a:ea typeface="Cascadia Code" panose="020B0609020000020004" pitchFamily="49" charset="0"/>
                <a:cs typeface="Cascadia Code" panose="020B0609020000020004" pitchFamily="49" charset="0"/>
              </a:rPr>
              <a:t>Borer</a:t>
            </a:r>
            <a:r>
              <a:rPr lang="es-PE" sz="1600" dirty="0">
                <a:latin typeface="Cascadia Code" panose="020B0609020000020004" pitchFamily="49" charset="0"/>
                <a:ea typeface="Cascadia Code" panose="020B0609020000020004" pitchFamily="49" charset="0"/>
                <a:cs typeface="Cascadia Code" panose="020B0609020000020004" pitchFamily="49" charset="0"/>
              </a:rPr>
              <a:t>, que realizan chimeneas pilotos con geometría circular, obteniendo mejores rendimientos, mayor seguridad al personal y mejores condiciones de estabilidad en los contornos de la excavación, pues no se utilizan explosivos.</a:t>
            </a:r>
          </a:p>
        </p:txBody>
      </p:sp>
      <p:sp>
        <p:nvSpPr>
          <p:cNvPr id="14" name="CuadroTexto 13">
            <a:extLst>
              <a:ext uri="{FF2B5EF4-FFF2-40B4-BE49-F238E27FC236}">
                <a16:creationId xmlns:a16="http://schemas.microsoft.com/office/drawing/2014/main" id="{2AA27E78-812D-4A7C-8CE0-7B3D63B83A9B}"/>
              </a:ext>
            </a:extLst>
          </p:cNvPr>
          <p:cNvSpPr txBox="1"/>
          <p:nvPr/>
        </p:nvSpPr>
        <p:spPr>
          <a:xfrm>
            <a:off x="838200" y="4052396"/>
            <a:ext cx="4367162" cy="400110"/>
          </a:xfrm>
          <a:prstGeom prst="rect">
            <a:avLst/>
          </a:prstGeom>
          <a:noFill/>
        </p:spPr>
        <p:txBody>
          <a:bodyPr wrap="square">
            <a:spAutoFit/>
          </a:bodyPr>
          <a:lstStyle/>
          <a:p>
            <a:r>
              <a:rPr lang="es-ES" sz="2000" b="1" i="0" u="none" strike="noStrike" baseline="0" dirty="0">
                <a:solidFill>
                  <a:schemeClr val="accent6">
                    <a:lumMod val="75000"/>
                  </a:schemeClr>
                </a:solidFill>
                <a:latin typeface="+mj-lt"/>
                <a:cs typeface="Arial" panose="020B0604020202020204" pitchFamily="34" charset="0"/>
              </a:rPr>
              <a:t>b) LABORES  SUBVERTICALES.</a:t>
            </a:r>
          </a:p>
        </p:txBody>
      </p:sp>
      <p:sp>
        <p:nvSpPr>
          <p:cNvPr id="11" name="Título 1">
            <a:extLst>
              <a:ext uri="{FF2B5EF4-FFF2-40B4-BE49-F238E27FC236}">
                <a16:creationId xmlns:a16="http://schemas.microsoft.com/office/drawing/2014/main" id="{33B03024-9BCA-4E11-AB8C-D95883576476}"/>
              </a:ext>
            </a:extLst>
          </p:cNvPr>
          <p:cNvSpPr>
            <a:spLocks noGrp="1"/>
          </p:cNvSpPr>
          <p:nvPr>
            <p:ph type="title"/>
          </p:nvPr>
        </p:nvSpPr>
        <p:spPr>
          <a:xfrm>
            <a:off x="627529" y="365126"/>
            <a:ext cx="8875059" cy="692710"/>
          </a:xfrm>
        </p:spPr>
        <p:txBody>
          <a:bodyPr>
            <a:normAutofit/>
          </a:bodyPr>
          <a:lstStyle/>
          <a:p>
            <a:r>
              <a:rPr lang="es-PE" sz="3000" b="1" dirty="0">
                <a:solidFill>
                  <a:schemeClr val="accent6">
                    <a:lumMod val="75000"/>
                  </a:schemeClr>
                </a:solidFill>
              </a:rPr>
              <a:t>9.1. PRÁCTICAS OPERATIVAS EN MINERIA SUBTERRÁNEA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50</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a. Voladura de </a:t>
            </a:r>
            <a:r>
              <a:rPr lang="es-PE" b="1" dirty="0" err="1">
                <a:solidFill>
                  <a:schemeClr val="accent6">
                    <a:lumMod val="75000"/>
                  </a:schemeClr>
                </a:solidFill>
              </a:rPr>
              <a:t>precorte</a:t>
            </a:r>
            <a:endParaRPr lang="es-PE" dirty="0"/>
          </a:p>
        </p:txBody>
      </p:sp>
      <p:sp>
        <p:nvSpPr>
          <p:cNvPr id="7" name="CuadroTexto 6">
            <a:extLst>
              <a:ext uri="{FF2B5EF4-FFF2-40B4-BE49-F238E27FC236}">
                <a16:creationId xmlns:a16="http://schemas.microsoft.com/office/drawing/2014/main" id="{97F228B0-87E5-4511-8230-D2C828649B3D}"/>
              </a:ext>
            </a:extLst>
          </p:cNvPr>
          <p:cNvSpPr txBox="1"/>
          <p:nvPr/>
        </p:nvSpPr>
        <p:spPr>
          <a:xfrm>
            <a:off x="6884895" y="1116106"/>
            <a:ext cx="5066314" cy="369332"/>
          </a:xfrm>
          <a:prstGeom prst="rect">
            <a:avLst/>
          </a:prstGeom>
          <a:noFill/>
        </p:spPr>
        <p:txBody>
          <a:bodyPr wrap="square">
            <a:spAutoFit/>
          </a:bodyPr>
          <a:lstStyle/>
          <a:p>
            <a:r>
              <a:rPr lang="es-PE" b="1" dirty="0">
                <a:solidFill>
                  <a:schemeClr val="accent6">
                    <a:lumMod val="75000"/>
                  </a:schemeClr>
                </a:solidFill>
              </a:rPr>
              <a:t>b. Voladura de </a:t>
            </a:r>
            <a:r>
              <a:rPr lang="es-PE" b="1" dirty="0" err="1">
                <a:solidFill>
                  <a:schemeClr val="accent6">
                    <a:lumMod val="75000"/>
                  </a:schemeClr>
                </a:solidFill>
              </a:rPr>
              <a:t>Recore</a:t>
            </a:r>
            <a:endParaRPr lang="es-PE" dirty="0"/>
          </a:p>
        </p:txBody>
      </p:sp>
      <p:sp>
        <p:nvSpPr>
          <p:cNvPr id="2" name="Rectangle 1">
            <a:extLst>
              <a:ext uri="{FF2B5EF4-FFF2-40B4-BE49-F238E27FC236}">
                <a16:creationId xmlns:a16="http://schemas.microsoft.com/office/drawing/2014/main" id="{111EA30A-4062-4054-8304-2A6E02D26F77}"/>
              </a:ext>
            </a:extLst>
          </p:cNvPr>
          <p:cNvSpPr>
            <a:spLocks noChangeArrowheads="1"/>
          </p:cNvSpPr>
          <p:nvPr/>
        </p:nvSpPr>
        <p:spPr bwMode="auto">
          <a:xfrm>
            <a:off x="473244" y="1829847"/>
            <a:ext cx="458222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tab pos="252413" algn="l"/>
              </a:tabLst>
            </a:pP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Consiste en crear en el cuerpo de roca una discontinuidad o plano de fractura (grieta continua) antes de disparar la voladura principal o de producción, mediante una fila de taladros generalmente de pequeño diámetro, muy cercanos, con cargas explosivas desacopladas y disparos instantáneos.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tab pos="252413" algn="l"/>
              </a:tabLst>
            </a:pP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El disparo de los taladros de </a:t>
            </a:r>
            <a:r>
              <a:rPr kumimoji="0" lang="es-ES_tradnl" altLang="es-PE" b="0" i="0" u="none" strike="noStrike" cap="none" normalizeH="0" baseline="0" dirty="0" err="1">
                <a:ln>
                  <a:noFill/>
                </a:ln>
                <a:solidFill>
                  <a:srgbClr val="000000"/>
                </a:solidFill>
                <a:effectLst/>
                <a:ea typeface="Batang" panose="02030600000101010101" pitchFamily="18" charset="-127"/>
                <a:cs typeface="Arial" panose="020B0604020202020204" pitchFamily="34" charset="0"/>
              </a:rPr>
              <a:t>precorte</a:t>
            </a:r>
            <a:r>
              <a:rPr kumimoji="0" lang="es-ES_tradnl" altLang="es-PE" b="0" i="0" u="none" strike="noStrike" cap="none" normalizeH="0" baseline="0" dirty="0">
                <a:ln>
                  <a:noFill/>
                </a:ln>
                <a:solidFill>
                  <a:srgbClr val="000000"/>
                </a:solidFill>
                <a:effectLst/>
                <a:ea typeface="Batang" panose="02030600000101010101" pitchFamily="18" charset="-127"/>
                <a:cs typeface="Arial" panose="020B0604020202020204" pitchFamily="34" charset="0"/>
              </a:rPr>
              <a:t> también puede hacerse simultáneamente con los de producción, pero adelantándose una fracción de tiempo de 90 a 120 ms, el disparo ocurre pues en dos etapas</a:t>
            </a:r>
            <a:endParaRPr kumimoji="0" lang="es-ES_tradnl" altLang="es-PE" b="0" i="0" u="none" strike="noStrike" cap="none" normalizeH="0" baseline="0" dirty="0">
              <a:ln>
                <a:noFill/>
              </a:ln>
              <a:solidFill>
                <a:schemeClr val="tx1"/>
              </a:solidFill>
              <a:effectLst/>
            </a:endParaRPr>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5827059" y="1494576"/>
            <a:ext cx="589169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Consiste en la voladura de una final de taladros cercanos, con cargas desacopladas, pero después de la voladura “principal” o de producción.</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El disparo es también en dos etapas, primero los taladros de producción y después, con una diferencia de unos 100 ms, los de recorte.</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El disparo es también en dos etapas, primero los taladros de producción y después, con una diferencia de unos 100 ms, los de recorte.</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 sz="1600" dirty="0">
                <a:solidFill>
                  <a:srgbClr val="000000"/>
                </a:solidFill>
                <a:effectLst/>
                <a:ea typeface="Batang" panose="02030600000101010101" pitchFamily="18" charset="-127"/>
              </a:rPr>
              <a:t>Las condiciones de confinamiento de ambas son diferentes, en el </a:t>
            </a:r>
            <a:r>
              <a:rPr lang="es-ES" sz="1600" dirty="0" err="1">
                <a:solidFill>
                  <a:srgbClr val="000000"/>
                </a:solidFill>
                <a:effectLst/>
                <a:ea typeface="Batang" panose="02030600000101010101" pitchFamily="18" charset="-127"/>
              </a:rPr>
              <a:t>precorte</a:t>
            </a:r>
            <a:r>
              <a:rPr lang="es-ES" sz="1600" dirty="0">
                <a:solidFill>
                  <a:srgbClr val="000000"/>
                </a:solidFill>
                <a:effectLst/>
                <a:ea typeface="Batang" panose="02030600000101010101" pitchFamily="18" charset="-127"/>
              </a:rPr>
              <a:t> mientras no sale la voladura principal en burden es infinito, en tanto que en el recorte el burden tiene una distancia definida y razonable, después de haber salido la voladura principal, de modo que puede ser estimado en el diseño de la voladura.</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 sz="1600" dirty="0">
                <a:solidFill>
                  <a:srgbClr val="000000"/>
                </a:solidFill>
                <a:effectLst/>
                <a:ea typeface="Batang" panose="02030600000101010101" pitchFamily="18" charset="-127"/>
              </a:rPr>
              <a:t>El burden debe ser mayor que el espaciado para asegurar que las fracturas se “encadenen” apropiadamente entre los taladros antes que el</a:t>
            </a:r>
            <a:r>
              <a:rPr lang="es-ES" sz="1600" b="1" dirty="0">
                <a:solidFill>
                  <a:srgbClr val="000000"/>
                </a:solidFill>
                <a:effectLst/>
                <a:ea typeface="Batang" panose="02030600000101010101" pitchFamily="18" charset="-127"/>
              </a:rPr>
              <a:t> </a:t>
            </a:r>
            <a:r>
              <a:rPr lang="es-ES" sz="1600" dirty="0">
                <a:solidFill>
                  <a:srgbClr val="000000"/>
                </a:solidFill>
                <a:effectLst/>
                <a:ea typeface="Batang" panose="02030600000101010101" pitchFamily="18" charset="-127"/>
              </a:rPr>
              <a:t>bloque del burden se desplace</a:t>
            </a:r>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5274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c. Voladura de Amortiguada</a:t>
            </a:r>
            <a:endParaRPr lang="es-PE" dirty="0"/>
          </a:p>
        </p:txBody>
      </p:sp>
      <p:sp>
        <p:nvSpPr>
          <p:cNvPr id="2" name="Rectangle 1">
            <a:extLst>
              <a:ext uri="{FF2B5EF4-FFF2-40B4-BE49-F238E27FC236}">
                <a16:creationId xmlns:a16="http://schemas.microsoft.com/office/drawing/2014/main" id="{111EA30A-4062-4054-8304-2A6E02D26F77}"/>
              </a:ext>
            </a:extLst>
          </p:cNvPr>
          <p:cNvSpPr>
            <a:spLocks noChangeArrowheads="1"/>
          </p:cNvSpPr>
          <p:nvPr/>
        </p:nvSpPr>
        <p:spPr bwMode="auto">
          <a:xfrm>
            <a:off x="627529" y="1740797"/>
            <a:ext cx="483386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Es precisamente una voladura convencional pero en la que se ha modificado el diseño de la ultima o penúltima fila, tanto en su esquema geométrico que es más reducido, como en las cargas de explosivo que deben ser menores y desacopladas. El disparo es normalmente en una sola etapa.</a:t>
            </a:r>
            <a:endParaRPr lang="es-PE" sz="16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tabLst>
                <a:tab pos="252095" algn="l"/>
              </a:tabLst>
            </a:pPr>
            <a:r>
              <a:rPr lang="es-ES_tradnl" sz="1600" dirty="0">
                <a:solidFill>
                  <a:srgbClr val="000000"/>
                </a:solidFill>
                <a:effectLst/>
                <a:ea typeface="Batang" panose="02030600000101010101" pitchFamily="18" charset="-127"/>
              </a:rPr>
              <a:t>La voladura amortiguada también denominada </a:t>
            </a:r>
            <a:r>
              <a:rPr lang="es-ES_tradnl" sz="1600" i="1" dirty="0">
                <a:solidFill>
                  <a:srgbClr val="000000"/>
                </a:solidFill>
                <a:effectLst/>
                <a:ea typeface="Batang" panose="02030600000101010101" pitchFamily="18" charset="-127"/>
              </a:rPr>
              <a:t>suave</a:t>
            </a:r>
            <a:r>
              <a:rPr lang="es-ES_tradnl" sz="1600" dirty="0">
                <a:solidFill>
                  <a:srgbClr val="000000"/>
                </a:solidFill>
                <a:effectLst/>
                <a:ea typeface="Batang" panose="02030600000101010101" pitchFamily="18" charset="-127"/>
              </a:rPr>
              <a:t> o </a:t>
            </a:r>
            <a:r>
              <a:rPr lang="es-ES_tradnl" sz="1600" i="1" dirty="0" err="1">
                <a:solidFill>
                  <a:srgbClr val="000000"/>
                </a:solidFill>
                <a:effectLst/>
                <a:ea typeface="Batang" panose="02030600000101010101" pitchFamily="18" charset="-127"/>
              </a:rPr>
              <a:t>cushion</a:t>
            </a:r>
            <a:r>
              <a:rPr lang="es-ES_tradnl" sz="1600" i="1" dirty="0">
                <a:solidFill>
                  <a:srgbClr val="000000"/>
                </a:solidFill>
                <a:effectLst/>
                <a:ea typeface="Batang" panose="02030600000101010101" pitchFamily="18" charset="-127"/>
              </a:rPr>
              <a:t> </a:t>
            </a:r>
            <a:r>
              <a:rPr lang="es-ES_tradnl" sz="1600" i="1" dirty="0" err="1">
                <a:solidFill>
                  <a:srgbClr val="000000"/>
                </a:solidFill>
                <a:effectLst/>
                <a:ea typeface="Batang" panose="02030600000101010101" pitchFamily="18" charset="-127"/>
              </a:rPr>
              <a:t>blasting</a:t>
            </a:r>
            <a:r>
              <a:rPr lang="es-ES_tradnl" sz="1600" dirty="0">
                <a:solidFill>
                  <a:srgbClr val="000000"/>
                </a:solidFill>
                <a:effectLst/>
                <a:ea typeface="Batang" panose="02030600000101010101" pitchFamily="18" charset="-127"/>
              </a:rPr>
              <a:t>, recientemente ha incrementado sus posibilidades con el desarrollo de nuevas técnicas como la de ADP (</a:t>
            </a:r>
            <a:r>
              <a:rPr lang="es-ES_tradnl" sz="1600" i="1" dirty="0">
                <a:solidFill>
                  <a:srgbClr val="000000"/>
                </a:solidFill>
                <a:effectLst/>
                <a:ea typeface="Batang" panose="02030600000101010101" pitchFamily="18" charset="-127"/>
              </a:rPr>
              <a:t>Air </a:t>
            </a:r>
            <a:r>
              <a:rPr lang="es-ES_tradnl" sz="1600" i="1" dirty="0" err="1">
                <a:solidFill>
                  <a:srgbClr val="000000"/>
                </a:solidFill>
                <a:effectLst/>
                <a:ea typeface="Batang" panose="02030600000101010101" pitchFamily="18" charset="-127"/>
              </a:rPr>
              <a:t>Deck</a:t>
            </a:r>
            <a:r>
              <a:rPr lang="es-ES_tradnl" sz="1600" i="1" dirty="0">
                <a:solidFill>
                  <a:srgbClr val="000000"/>
                </a:solidFill>
                <a:effectLst/>
                <a:ea typeface="Batang" panose="02030600000101010101" pitchFamily="18" charset="-127"/>
              </a:rPr>
              <a:t> </a:t>
            </a:r>
            <a:r>
              <a:rPr lang="es-ES_tradnl" sz="1600" i="1" dirty="0" err="1">
                <a:solidFill>
                  <a:srgbClr val="000000"/>
                </a:solidFill>
                <a:effectLst/>
                <a:ea typeface="Batang" panose="02030600000101010101" pitchFamily="18" charset="-127"/>
              </a:rPr>
              <a:t>Presplitting</a:t>
            </a:r>
            <a:r>
              <a:rPr lang="es-ES_tradnl" sz="1600" dirty="0">
                <a:solidFill>
                  <a:srgbClr val="000000"/>
                </a:solidFill>
                <a:effectLst/>
                <a:ea typeface="Batang" panose="02030600000101010101" pitchFamily="18" charset="-127"/>
              </a:rPr>
              <a:t>) y la de cargas especiales de baja densidad tipo </a:t>
            </a:r>
            <a:r>
              <a:rPr lang="es-ES_tradnl" sz="1600" dirty="0" err="1">
                <a:solidFill>
                  <a:srgbClr val="000000"/>
                </a:solidFill>
                <a:effectLst/>
                <a:ea typeface="Batang" panose="02030600000101010101" pitchFamily="18" charset="-127"/>
              </a:rPr>
              <a:t>Superfam</a:t>
            </a:r>
            <a:r>
              <a:rPr lang="es-ES_tradnl" sz="1600" i="1" dirty="0">
                <a:solidFill>
                  <a:srgbClr val="000000"/>
                </a:solidFill>
                <a:effectLst/>
                <a:ea typeface="Batang" panose="02030600000101010101" pitchFamily="18" charset="-127"/>
              </a:rPr>
              <a:t> </a:t>
            </a:r>
            <a:r>
              <a:rPr lang="es-ES_tradnl" sz="1600" dirty="0">
                <a:solidFill>
                  <a:srgbClr val="000000"/>
                </a:solidFill>
                <a:effectLst/>
                <a:ea typeface="Batang" panose="02030600000101010101" pitchFamily="18" charset="-127"/>
              </a:rPr>
              <a:t> o ANFO combinado con </a:t>
            </a:r>
            <a:r>
              <a:rPr lang="es-ES_tradnl" sz="1600" i="1" dirty="0" err="1">
                <a:solidFill>
                  <a:srgbClr val="000000"/>
                </a:solidFill>
                <a:effectLst/>
                <a:ea typeface="Batang" panose="02030600000101010101" pitchFamily="18" charset="-127"/>
              </a:rPr>
              <a:t>prills</a:t>
            </a:r>
            <a:r>
              <a:rPr lang="es-ES_tradnl" sz="1600" dirty="0">
                <a:solidFill>
                  <a:srgbClr val="000000"/>
                </a:solidFill>
                <a:effectLst/>
                <a:ea typeface="Batang" panose="02030600000101010101" pitchFamily="18" charset="-127"/>
              </a:rPr>
              <a:t> de polietileno, aunque en este caso se presentan problemas de segregación en el carguío neumático por diferencias de densidad.</a:t>
            </a:r>
            <a:endParaRPr lang="es-PE" sz="1600" dirty="0">
              <a:effectLst/>
              <a:latin typeface="Times New Roman" panose="02020603050405020304" pitchFamily="18" charset="0"/>
              <a:ea typeface="Times New Roman" panose="02020603050405020304" pitchFamily="18" charset="0"/>
            </a:endParaRPr>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5739471" y="2301815"/>
            <a:ext cx="58916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algn="just">
              <a:tabLst>
                <a:tab pos="252095" algn="l"/>
              </a:tabLst>
            </a:pPr>
            <a:r>
              <a:rPr lang="es-ES_tradnl" sz="1800" dirty="0">
                <a:solidFill>
                  <a:srgbClr val="000000"/>
                </a:solidFill>
                <a:effectLst/>
                <a:latin typeface="Arial" panose="020B0604020202020204" pitchFamily="34" charset="0"/>
                <a:ea typeface="Batang" panose="02030600000101010101" pitchFamily="18" charset="-127"/>
              </a:rPr>
              <a:t>También se considera dentro de esta técnica a la “perforación en línea” (</a:t>
            </a:r>
            <a:r>
              <a:rPr lang="es-ES_tradnl" sz="1800" i="1" dirty="0">
                <a:solidFill>
                  <a:srgbClr val="000000"/>
                </a:solidFill>
                <a:effectLst/>
                <a:latin typeface="Arial" panose="020B0604020202020204" pitchFamily="34" charset="0"/>
                <a:ea typeface="Batang" panose="02030600000101010101" pitchFamily="18" charset="-127"/>
              </a:rPr>
              <a:t>line </a:t>
            </a:r>
            <a:r>
              <a:rPr lang="es-ES_tradnl" sz="1800" i="1" dirty="0" err="1">
                <a:solidFill>
                  <a:srgbClr val="000000"/>
                </a:solidFill>
                <a:effectLst/>
                <a:latin typeface="Arial" panose="020B0604020202020204" pitchFamily="34" charset="0"/>
                <a:ea typeface="Batang" panose="02030600000101010101" pitchFamily="18" charset="-127"/>
              </a:rPr>
              <a:t>drilling</a:t>
            </a:r>
            <a:r>
              <a:rPr lang="es-ES_tradnl" sz="1800" dirty="0">
                <a:solidFill>
                  <a:srgbClr val="000000"/>
                </a:solidFill>
                <a:effectLst/>
                <a:latin typeface="Arial" panose="020B0604020202020204" pitchFamily="34" charset="0"/>
                <a:ea typeface="Batang" panose="02030600000101010101" pitchFamily="18" charset="-127"/>
              </a:rPr>
              <a:t>) o control de fractura límite, en la que una fila de taladros de pequeño diámetro, estrechamente espaciados (máximo 3 diámetros) y sin carga explosiva crean un plano de debilidad que producirá el corte como efecto de la voladura principal. El plano actuará como una cortina que limita el paso de las ondas explosivas hacia atrás.</a:t>
            </a:r>
            <a:endParaRPr lang="es-PE" sz="1800" dirty="0">
              <a:effectLst/>
              <a:latin typeface="Times New Roman" panose="02020603050405020304" pitchFamily="18" charset="0"/>
              <a:ea typeface="Times New Roman" panose="02020603050405020304" pitchFamily="18" charset="0"/>
            </a:endParaRPr>
          </a:p>
          <a:p>
            <a:pPr lvl="0" algn="just">
              <a:tabLst>
                <a:tab pos="252095" algn="l"/>
              </a:tabLst>
            </a:pPr>
            <a:endParaRPr lang="es-PE"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24228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52</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VENTAJAS DE VOLADURA CONTROLADA</a:t>
            </a:r>
            <a:endParaRPr lang="es-PE" dirty="0"/>
          </a:p>
        </p:txBody>
      </p:sp>
      <p:sp>
        <p:nvSpPr>
          <p:cNvPr id="14" name="Rectangle 1">
            <a:extLst>
              <a:ext uri="{FF2B5EF4-FFF2-40B4-BE49-F238E27FC236}">
                <a16:creationId xmlns:a16="http://schemas.microsoft.com/office/drawing/2014/main" id="{DDD8552A-031E-4D16-95F1-7722A03E3E8D}"/>
              </a:ext>
            </a:extLst>
          </p:cNvPr>
          <p:cNvSpPr>
            <a:spLocks noChangeArrowheads="1"/>
          </p:cNvSpPr>
          <p:nvPr/>
        </p:nvSpPr>
        <p:spPr bwMode="auto">
          <a:xfrm>
            <a:off x="627529" y="1409532"/>
            <a:ext cx="5443464" cy="211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indent="-285750" algn="just">
              <a:lnSpc>
                <a:spcPct val="150000"/>
              </a:lnSpc>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Produce superficies de roca lisas y estables, reduce la vibración y disminuye el agrietamiento en la roca remanente.</a:t>
            </a:r>
            <a:endParaRPr lang="es-PE"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ES" sz="1800" dirty="0">
                <a:solidFill>
                  <a:srgbClr val="000000"/>
                </a:solidFill>
                <a:effectLst/>
                <a:latin typeface="Arial" panose="020B0604020202020204" pitchFamily="34" charset="0"/>
                <a:ea typeface="Times New Roman" panose="02020603050405020304" pitchFamily="18" charset="0"/>
              </a:rPr>
              <a:t> </a:t>
            </a:r>
            <a:r>
              <a:rPr lang="es-ES_tradnl" sz="1800" dirty="0">
                <a:solidFill>
                  <a:srgbClr val="000000"/>
                </a:solidFill>
                <a:effectLst/>
                <a:latin typeface="Arial" panose="020B0604020202020204" pitchFamily="34" charset="0"/>
                <a:ea typeface="Times New Roman" panose="02020603050405020304" pitchFamily="18" charset="0"/>
              </a:rPr>
              <a:t>Es una alternativa para la explotación de estructuras débiles e inestables.</a:t>
            </a:r>
            <a:endParaRPr lang="es-PE" sz="1600" dirty="0">
              <a:effectLst/>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424E2191-2A74-4DDE-ACDE-58A1FD8EB350}"/>
              </a:ext>
            </a:extLst>
          </p:cNvPr>
          <p:cNvSpPr txBox="1"/>
          <p:nvPr/>
        </p:nvSpPr>
        <p:spPr>
          <a:xfrm>
            <a:off x="6320117" y="1125827"/>
            <a:ext cx="4437529" cy="369332"/>
          </a:xfrm>
          <a:prstGeom prst="rect">
            <a:avLst/>
          </a:prstGeom>
          <a:noFill/>
        </p:spPr>
        <p:txBody>
          <a:bodyPr wrap="square">
            <a:spAutoFit/>
          </a:bodyPr>
          <a:lstStyle/>
          <a:p>
            <a:r>
              <a:rPr lang="es-PE" b="1" dirty="0">
                <a:solidFill>
                  <a:schemeClr val="accent6">
                    <a:lumMod val="75000"/>
                  </a:schemeClr>
                </a:solidFill>
              </a:rPr>
              <a:t>DESVENTAJAS DE VOLADURA CONTROLADA</a:t>
            </a:r>
            <a:endParaRPr lang="es-PE" dirty="0"/>
          </a:p>
        </p:txBody>
      </p:sp>
      <p:sp>
        <p:nvSpPr>
          <p:cNvPr id="11" name="Rectangle 1">
            <a:extLst>
              <a:ext uri="{FF2B5EF4-FFF2-40B4-BE49-F238E27FC236}">
                <a16:creationId xmlns:a16="http://schemas.microsoft.com/office/drawing/2014/main" id="{F429A1EE-1C03-43D4-8F1B-AA001B1B4B9F}"/>
              </a:ext>
            </a:extLst>
          </p:cNvPr>
          <p:cNvSpPr>
            <a:spLocks noChangeArrowheads="1"/>
          </p:cNvSpPr>
          <p:nvPr/>
        </p:nvSpPr>
        <p:spPr bwMode="auto">
          <a:xfrm>
            <a:off x="6187704" y="1495159"/>
            <a:ext cx="5443464" cy="211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52413" algn="l"/>
              </a:tabLst>
              <a:defRPr>
                <a:solidFill>
                  <a:schemeClr val="tx1"/>
                </a:solidFill>
                <a:latin typeface="Arial" panose="020B0604020202020204" pitchFamily="34" charset="0"/>
              </a:defRPr>
            </a:lvl1pPr>
            <a:lvl2pPr eaLnBrk="0" fontAlgn="base" hangingPunct="0">
              <a:spcBef>
                <a:spcPct val="0"/>
              </a:spcBef>
              <a:spcAft>
                <a:spcPct val="0"/>
              </a:spcAft>
              <a:tabLst>
                <a:tab pos="252413" algn="l"/>
              </a:tabLst>
              <a:defRPr>
                <a:solidFill>
                  <a:schemeClr val="tx1"/>
                </a:solidFill>
                <a:latin typeface="Arial" panose="020B0604020202020204" pitchFamily="34" charset="0"/>
              </a:defRPr>
            </a:lvl2pPr>
            <a:lvl3pPr eaLnBrk="0" fontAlgn="base" hangingPunct="0">
              <a:spcBef>
                <a:spcPct val="0"/>
              </a:spcBef>
              <a:spcAft>
                <a:spcPct val="0"/>
              </a:spcAft>
              <a:tabLst>
                <a:tab pos="252413" algn="l"/>
              </a:tabLst>
              <a:defRPr>
                <a:solidFill>
                  <a:schemeClr val="tx1"/>
                </a:solidFill>
                <a:latin typeface="Arial" panose="020B0604020202020204" pitchFamily="34" charset="0"/>
              </a:defRPr>
            </a:lvl3pPr>
            <a:lvl4pPr eaLnBrk="0" fontAlgn="base" hangingPunct="0">
              <a:spcBef>
                <a:spcPct val="0"/>
              </a:spcBef>
              <a:spcAft>
                <a:spcPct val="0"/>
              </a:spcAft>
              <a:tabLst>
                <a:tab pos="252413" algn="l"/>
              </a:tabLst>
              <a:defRPr>
                <a:solidFill>
                  <a:schemeClr val="tx1"/>
                </a:solidFill>
                <a:latin typeface="Arial" panose="020B0604020202020204" pitchFamily="34" charset="0"/>
              </a:defRPr>
            </a:lvl4pPr>
            <a:lvl5pPr eaLnBrk="0" fontAlgn="base" hangingPunct="0">
              <a:spcBef>
                <a:spcPct val="0"/>
              </a:spcBef>
              <a:spcAft>
                <a:spcPct val="0"/>
              </a:spcAft>
              <a:tabLst>
                <a:tab pos="252413" algn="l"/>
              </a:tabLst>
              <a:defRPr>
                <a:solidFill>
                  <a:schemeClr val="tx1"/>
                </a:solidFill>
                <a:latin typeface="Arial" panose="020B0604020202020204" pitchFamily="34" charset="0"/>
              </a:defRPr>
            </a:lvl5pPr>
            <a:lvl6pPr eaLnBrk="0" fontAlgn="base" hangingPunct="0">
              <a:spcBef>
                <a:spcPct val="0"/>
              </a:spcBef>
              <a:spcAft>
                <a:spcPct val="0"/>
              </a:spcAft>
              <a:tabLst>
                <a:tab pos="252413" algn="l"/>
              </a:tabLst>
              <a:defRPr>
                <a:solidFill>
                  <a:schemeClr val="tx1"/>
                </a:solidFill>
                <a:latin typeface="Arial" panose="020B0604020202020204" pitchFamily="34" charset="0"/>
              </a:defRPr>
            </a:lvl6pPr>
            <a:lvl7pPr eaLnBrk="0" fontAlgn="base" hangingPunct="0">
              <a:spcBef>
                <a:spcPct val="0"/>
              </a:spcBef>
              <a:spcAft>
                <a:spcPct val="0"/>
              </a:spcAft>
              <a:tabLst>
                <a:tab pos="252413" algn="l"/>
              </a:tabLst>
              <a:defRPr>
                <a:solidFill>
                  <a:schemeClr val="tx1"/>
                </a:solidFill>
                <a:latin typeface="Arial" panose="020B0604020202020204" pitchFamily="34" charset="0"/>
              </a:defRPr>
            </a:lvl7pPr>
            <a:lvl8pPr eaLnBrk="0" fontAlgn="base" hangingPunct="0">
              <a:spcBef>
                <a:spcPct val="0"/>
              </a:spcBef>
              <a:spcAft>
                <a:spcPct val="0"/>
              </a:spcAft>
              <a:tabLst>
                <a:tab pos="252413" algn="l"/>
              </a:tabLst>
              <a:defRPr>
                <a:solidFill>
                  <a:schemeClr val="tx1"/>
                </a:solidFill>
                <a:latin typeface="Arial" panose="020B0604020202020204" pitchFamily="34" charset="0"/>
              </a:defRPr>
            </a:lvl8pPr>
            <a:lvl9pPr eaLnBrk="0" fontAlgn="base" hangingPunct="0">
              <a:spcBef>
                <a:spcPct val="0"/>
              </a:spcBef>
              <a:spcAft>
                <a:spcPct val="0"/>
              </a:spcAft>
              <a:tabLst>
                <a:tab pos="252413" algn="l"/>
              </a:tabLst>
              <a:defRPr>
                <a:solidFill>
                  <a:schemeClr val="tx1"/>
                </a:solidFill>
                <a:latin typeface="Arial" panose="020B0604020202020204" pitchFamily="34" charset="0"/>
              </a:defRPr>
            </a:lvl9pPr>
          </a:lstStyle>
          <a:p>
            <a:pPr marL="285750" indent="-285750" algn="just">
              <a:lnSpc>
                <a:spcPct val="150000"/>
              </a:lnSpc>
              <a:buFont typeface="Arial" panose="020B0604020202020204" pitchFamily="34" charset="0"/>
              <a:buChar char="•"/>
            </a:pPr>
            <a:r>
              <a:rPr lang="es-ES_tradnl" sz="1800" dirty="0">
                <a:solidFill>
                  <a:srgbClr val="000000"/>
                </a:solidFill>
                <a:effectLst/>
                <a:latin typeface="Arial" panose="020B0604020202020204" pitchFamily="34" charset="0"/>
                <a:ea typeface="Times New Roman" panose="02020603050405020304" pitchFamily="18" charset="0"/>
              </a:rPr>
              <a:t>Costo relativamente mayor que la voladura  convencional por el mayor tiempo de preparación en perforación y carguío.</a:t>
            </a:r>
            <a:endParaRPr lang="es-PE"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s-ES" sz="1800" dirty="0">
                <a:solidFill>
                  <a:srgbClr val="000000"/>
                </a:solidFill>
                <a:effectLst/>
                <a:latin typeface="Arial" panose="020B0604020202020204" pitchFamily="34" charset="0"/>
                <a:ea typeface="Times New Roman" panose="02020603050405020304" pitchFamily="18" charset="0"/>
              </a:rPr>
              <a:t> </a:t>
            </a:r>
            <a:r>
              <a:rPr lang="es-ES_tradnl" sz="1800" dirty="0">
                <a:solidFill>
                  <a:srgbClr val="000000"/>
                </a:solidFill>
                <a:effectLst/>
                <a:latin typeface="Arial" panose="020B0604020202020204" pitchFamily="34" charset="0"/>
                <a:ea typeface="Times New Roman" panose="02020603050405020304" pitchFamily="18" charset="0"/>
              </a:rPr>
              <a:t>En material detrítico incompetente o deleznable puede no llegar a dar buen resultado.</a:t>
            </a:r>
            <a:endParaRPr lang="es-PE" sz="1800" dirty="0">
              <a:effectLst/>
              <a:latin typeface="Times New Roman" panose="02020603050405020304" pitchFamily="18" charset="0"/>
              <a:ea typeface="Times New Roman" panose="02020603050405020304" pitchFamily="18" charset="0"/>
            </a:endParaRPr>
          </a:p>
        </p:txBody>
      </p:sp>
      <p:sp>
        <p:nvSpPr>
          <p:cNvPr id="13" name="CuadroTexto 12">
            <a:extLst>
              <a:ext uri="{FF2B5EF4-FFF2-40B4-BE49-F238E27FC236}">
                <a16:creationId xmlns:a16="http://schemas.microsoft.com/office/drawing/2014/main" id="{C94FD331-5BB6-42F3-9054-F8AC5E2DF77C}"/>
              </a:ext>
            </a:extLst>
          </p:cNvPr>
          <p:cNvSpPr txBox="1"/>
          <p:nvPr/>
        </p:nvSpPr>
        <p:spPr>
          <a:xfrm>
            <a:off x="3917574" y="3597270"/>
            <a:ext cx="4437529" cy="369332"/>
          </a:xfrm>
          <a:prstGeom prst="rect">
            <a:avLst/>
          </a:prstGeom>
          <a:noFill/>
        </p:spPr>
        <p:txBody>
          <a:bodyPr wrap="square">
            <a:spAutoFit/>
          </a:bodyPr>
          <a:lstStyle/>
          <a:p>
            <a:r>
              <a:rPr lang="es-PE" b="1" dirty="0">
                <a:solidFill>
                  <a:schemeClr val="accent6">
                    <a:lumMod val="75000"/>
                  </a:schemeClr>
                </a:solidFill>
              </a:rPr>
              <a:t>CONSIDERACIONES IMPORTANTES</a:t>
            </a:r>
            <a:endParaRPr lang="es-PE" dirty="0"/>
          </a:p>
        </p:txBody>
      </p:sp>
      <p:sp>
        <p:nvSpPr>
          <p:cNvPr id="15" name="CuadroTexto 14">
            <a:extLst>
              <a:ext uri="{FF2B5EF4-FFF2-40B4-BE49-F238E27FC236}">
                <a16:creationId xmlns:a16="http://schemas.microsoft.com/office/drawing/2014/main" id="{CF2AEBCD-E143-4741-9519-F367CB279997}"/>
              </a:ext>
            </a:extLst>
          </p:cNvPr>
          <p:cNvSpPr txBox="1"/>
          <p:nvPr/>
        </p:nvSpPr>
        <p:spPr>
          <a:xfrm>
            <a:off x="721031" y="3880975"/>
            <a:ext cx="11198172" cy="2446824"/>
          </a:xfrm>
          <a:prstGeom prst="rect">
            <a:avLst/>
          </a:prstGeom>
          <a:noFill/>
        </p:spPr>
        <p:txBody>
          <a:bodyPr wrap="square">
            <a:spAutoFit/>
          </a:bodyPr>
          <a:lstStyle/>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La precisión de la perforación es fundamental, tanto por el alineamiento como por el paralelismo de los taladros. Se requiere una carga de fondo o cebo con factor de acoplamiento cercano al 100%. </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El espaciamiento entre taladros en una voladura controlada depende del tipo de roca y diámetro de la perforación. </a:t>
            </a:r>
            <a:endParaRPr lang="es-PE" dirty="0">
              <a:effectLst/>
              <a:latin typeface="Times New Roman" panose="02020603050405020304" pitchFamily="18" charset="0"/>
              <a:ea typeface="Times New Roman" panose="02020603050405020304" pitchFamily="18" charset="0"/>
            </a:endParaRPr>
          </a:p>
          <a:p>
            <a:pPr algn="just">
              <a:lnSpc>
                <a:spcPct val="150000"/>
              </a:lnSpc>
            </a:pPr>
            <a:r>
              <a:rPr lang="es-ES_tradnl" dirty="0">
                <a:solidFill>
                  <a:srgbClr val="000000"/>
                </a:solidFill>
                <a:effectLst/>
                <a:latin typeface="Arial" panose="020B0604020202020204" pitchFamily="34" charset="0"/>
                <a:ea typeface="Times New Roman" panose="02020603050405020304" pitchFamily="18" charset="0"/>
              </a:rPr>
              <a:t> Por lo general se puede partir de un valor de:</a:t>
            </a:r>
            <a:endParaRPr lang="es-PE" dirty="0">
              <a:effectLst/>
              <a:latin typeface="Times New Roman" panose="02020603050405020304" pitchFamily="18" charset="0"/>
              <a:ea typeface="Times New Roman" panose="02020603050405020304" pitchFamily="18" charset="0"/>
            </a:endParaRPr>
          </a:p>
          <a:p>
            <a:pPr algn="ctr"/>
            <a:r>
              <a:rPr lang="es-ES_tradnl" dirty="0">
                <a:solidFill>
                  <a:srgbClr val="000000"/>
                </a:solidFill>
                <a:effectLst/>
                <a:latin typeface="Arial" panose="020B0604020202020204" pitchFamily="34" charset="0"/>
                <a:ea typeface="Times New Roman" panose="02020603050405020304" pitchFamily="18" charset="0"/>
              </a:rPr>
              <a:t>B / E = 1 	</a:t>
            </a:r>
            <a:r>
              <a:rPr lang="es-ES_tradnl" dirty="0" err="1">
                <a:solidFill>
                  <a:srgbClr val="000000"/>
                </a:solidFill>
                <a:effectLst/>
                <a:latin typeface="Arial" panose="020B0604020202020204" pitchFamily="34" charset="0"/>
                <a:ea typeface="Times New Roman" panose="02020603050405020304" pitchFamily="18" charset="0"/>
              </a:rPr>
              <a:t>ó</a:t>
            </a:r>
            <a:r>
              <a:rPr lang="es-ES_tradnl" dirty="0">
                <a:solidFill>
                  <a:srgbClr val="000000"/>
                </a:solidFill>
                <a:effectLst/>
                <a:latin typeface="Arial" panose="020B0604020202020204" pitchFamily="34" charset="0"/>
                <a:ea typeface="Times New Roman" panose="02020603050405020304" pitchFamily="18" charset="0"/>
              </a:rPr>
              <a:t>	B / E = 1,5</a:t>
            </a:r>
            <a:endParaRPr lang="es-PE" dirty="0"/>
          </a:p>
        </p:txBody>
      </p:sp>
    </p:spTree>
    <p:extLst>
      <p:ext uri="{BB962C8B-B14F-4D97-AF65-F5344CB8AC3E}">
        <p14:creationId xmlns:p14="http://schemas.microsoft.com/office/powerpoint/2010/main" val="575715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grpSp>
        <p:nvGrpSpPr>
          <p:cNvPr id="2" name="Group 2">
            <a:extLst>
              <a:ext uri="{FF2B5EF4-FFF2-40B4-BE49-F238E27FC236}">
                <a16:creationId xmlns:a16="http://schemas.microsoft.com/office/drawing/2014/main" id="{537D6C21-0CAC-4288-A438-8ACC2F0BC440}"/>
              </a:ext>
            </a:extLst>
          </p:cNvPr>
          <p:cNvGrpSpPr>
            <a:grpSpLocks/>
          </p:cNvGrpSpPr>
          <p:nvPr/>
        </p:nvGrpSpPr>
        <p:grpSpPr bwMode="auto">
          <a:xfrm>
            <a:off x="627529" y="1746558"/>
            <a:ext cx="10040471" cy="4257284"/>
            <a:chOff x="158" y="618"/>
            <a:chExt cx="5108" cy="2486"/>
          </a:xfrm>
        </p:grpSpPr>
        <p:grpSp>
          <p:nvGrpSpPr>
            <p:cNvPr id="3" name="Group 3">
              <a:extLst>
                <a:ext uri="{FF2B5EF4-FFF2-40B4-BE49-F238E27FC236}">
                  <a16:creationId xmlns:a16="http://schemas.microsoft.com/office/drawing/2014/main" id="{AED57ED7-7DCF-4E3B-BA02-F8279C661FD7}"/>
                </a:ext>
              </a:extLst>
            </p:cNvPr>
            <p:cNvGrpSpPr>
              <a:grpSpLocks/>
            </p:cNvGrpSpPr>
            <p:nvPr/>
          </p:nvGrpSpPr>
          <p:grpSpPr bwMode="auto">
            <a:xfrm>
              <a:off x="158" y="618"/>
              <a:ext cx="5108" cy="461"/>
              <a:chOff x="158" y="799"/>
              <a:chExt cx="5108" cy="461"/>
            </a:xfrm>
          </p:grpSpPr>
          <p:grpSp>
            <p:nvGrpSpPr>
              <p:cNvPr id="121" name="Group 4">
                <a:extLst>
                  <a:ext uri="{FF2B5EF4-FFF2-40B4-BE49-F238E27FC236}">
                    <a16:creationId xmlns:a16="http://schemas.microsoft.com/office/drawing/2014/main" id="{2EF5BB37-9DF0-4CDB-A8F2-0DDF5665404B}"/>
                  </a:ext>
                </a:extLst>
              </p:cNvPr>
              <p:cNvGrpSpPr>
                <a:grpSpLocks/>
              </p:cNvGrpSpPr>
              <p:nvPr/>
            </p:nvGrpSpPr>
            <p:grpSpPr bwMode="auto">
              <a:xfrm>
                <a:off x="5012" y="890"/>
                <a:ext cx="254" cy="254"/>
                <a:chOff x="5012" y="890"/>
                <a:chExt cx="254" cy="254"/>
              </a:xfrm>
            </p:grpSpPr>
            <p:sp>
              <p:nvSpPr>
                <p:cNvPr id="153" name="Oval 5">
                  <a:extLst>
                    <a:ext uri="{FF2B5EF4-FFF2-40B4-BE49-F238E27FC236}">
                      <a16:creationId xmlns:a16="http://schemas.microsoft.com/office/drawing/2014/main" id="{11301602-0B71-4D9D-8F60-402B3D94E77E}"/>
                    </a:ext>
                  </a:extLst>
                </p:cNvPr>
                <p:cNvSpPr>
                  <a:spLocks noChangeArrowheads="1"/>
                </p:cNvSpPr>
                <p:nvPr/>
              </p:nvSpPr>
              <p:spPr bwMode="auto">
                <a:xfrm>
                  <a:off x="5012" y="890"/>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4" name="Oval 6">
                  <a:extLst>
                    <a:ext uri="{FF2B5EF4-FFF2-40B4-BE49-F238E27FC236}">
                      <a16:creationId xmlns:a16="http://schemas.microsoft.com/office/drawing/2014/main" id="{B94BECD2-544D-43CA-B5FB-343410D6DD3F}"/>
                    </a:ext>
                  </a:extLst>
                </p:cNvPr>
                <p:cNvSpPr>
                  <a:spLocks noChangeArrowheads="1"/>
                </p:cNvSpPr>
                <p:nvPr/>
              </p:nvSpPr>
              <p:spPr bwMode="auto">
                <a:xfrm>
                  <a:off x="5050" y="929"/>
                  <a:ext cx="181" cy="181"/>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22" name="Group 7">
                <a:extLst>
                  <a:ext uri="{FF2B5EF4-FFF2-40B4-BE49-F238E27FC236}">
                    <a16:creationId xmlns:a16="http://schemas.microsoft.com/office/drawing/2014/main" id="{FAE50756-DD2D-41BE-A35E-7BB730F0BE8B}"/>
                  </a:ext>
                </a:extLst>
              </p:cNvPr>
              <p:cNvGrpSpPr>
                <a:grpSpLocks/>
              </p:cNvGrpSpPr>
              <p:nvPr/>
            </p:nvGrpSpPr>
            <p:grpSpPr bwMode="auto">
              <a:xfrm>
                <a:off x="158" y="799"/>
                <a:ext cx="4082" cy="461"/>
                <a:chOff x="567" y="718"/>
                <a:chExt cx="4082" cy="461"/>
              </a:xfrm>
            </p:grpSpPr>
            <p:grpSp>
              <p:nvGrpSpPr>
                <p:cNvPr id="123" name="Group 8">
                  <a:extLst>
                    <a:ext uri="{FF2B5EF4-FFF2-40B4-BE49-F238E27FC236}">
                      <a16:creationId xmlns:a16="http://schemas.microsoft.com/office/drawing/2014/main" id="{6EBF2BDF-34EE-42F4-9CEA-920F25327AE2}"/>
                    </a:ext>
                  </a:extLst>
                </p:cNvPr>
                <p:cNvGrpSpPr>
                  <a:grpSpLocks/>
                </p:cNvGrpSpPr>
                <p:nvPr/>
              </p:nvGrpSpPr>
              <p:grpSpPr bwMode="auto">
                <a:xfrm>
                  <a:off x="567" y="754"/>
                  <a:ext cx="4082" cy="408"/>
                  <a:chOff x="295" y="1480"/>
                  <a:chExt cx="4399" cy="362"/>
                </a:xfrm>
              </p:grpSpPr>
              <p:sp>
                <p:nvSpPr>
                  <p:cNvPr id="151" name="Rectangle 9">
                    <a:extLst>
                      <a:ext uri="{FF2B5EF4-FFF2-40B4-BE49-F238E27FC236}">
                        <a16:creationId xmlns:a16="http://schemas.microsoft.com/office/drawing/2014/main" id="{4EBBD507-21FD-4604-846A-560A6499520A}"/>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52" name="Rectangle 10">
                    <a:extLst>
                      <a:ext uri="{FF2B5EF4-FFF2-40B4-BE49-F238E27FC236}">
                        <a16:creationId xmlns:a16="http://schemas.microsoft.com/office/drawing/2014/main" id="{3C20408A-73F4-4B2B-9B82-885B4F1F8C6D}"/>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24" name="Group 11">
                  <a:extLst>
                    <a:ext uri="{FF2B5EF4-FFF2-40B4-BE49-F238E27FC236}">
                      <a16:creationId xmlns:a16="http://schemas.microsoft.com/office/drawing/2014/main" id="{39A7DB81-37F6-492B-AFBB-BE67F5584B3B}"/>
                    </a:ext>
                  </a:extLst>
                </p:cNvPr>
                <p:cNvGrpSpPr>
                  <a:grpSpLocks/>
                </p:cNvGrpSpPr>
                <p:nvPr/>
              </p:nvGrpSpPr>
              <p:grpSpPr bwMode="auto">
                <a:xfrm>
                  <a:off x="2154" y="841"/>
                  <a:ext cx="409" cy="182"/>
                  <a:chOff x="930" y="2568"/>
                  <a:chExt cx="590" cy="227"/>
                </a:xfrm>
              </p:grpSpPr>
              <p:sp>
                <p:nvSpPr>
                  <p:cNvPr id="149" name="Rectangle 12">
                    <a:extLst>
                      <a:ext uri="{FF2B5EF4-FFF2-40B4-BE49-F238E27FC236}">
                        <a16:creationId xmlns:a16="http://schemas.microsoft.com/office/drawing/2014/main" id="{8BF4AAE6-92C8-4845-BC03-3581F53E9EEB}"/>
                      </a:ext>
                    </a:extLst>
                  </p:cNvPr>
                  <p:cNvSpPr>
                    <a:spLocks noChangeArrowheads="1"/>
                  </p:cNvSpPr>
                  <p:nvPr/>
                </p:nvSpPr>
                <p:spPr bwMode="auto">
                  <a:xfrm>
                    <a:off x="930" y="2568"/>
                    <a:ext cx="590" cy="227"/>
                  </a:xfrm>
                  <a:prstGeom prst="rect">
                    <a:avLst/>
                  </a:prstGeom>
                  <a:blipFill dpi="0" rotWithShape="0">
                    <a:blip r:embed="rId2"/>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50" name="Freeform 13">
                    <a:extLst>
                      <a:ext uri="{FF2B5EF4-FFF2-40B4-BE49-F238E27FC236}">
                        <a16:creationId xmlns:a16="http://schemas.microsoft.com/office/drawing/2014/main" id="{C94D4D24-E5CC-49C4-85FD-92B1CBE266EE}"/>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5" name="Group 14">
                  <a:extLst>
                    <a:ext uri="{FF2B5EF4-FFF2-40B4-BE49-F238E27FC236}">
                      <a16:creationId xmlns:a16="http://schemas.microsoft.com/office/drawing/2014/main" id="{B7DEDC38-9B9A-49A7-A7AE-AFC6C845DD69}"/>
                    </a:ext>
                  </a:extLst>
                </p:cNvPr>
                <p:cNvGrpSpPr>
                  <a:grpSpLocks/>
                </p:cNvGrpSpPr>
                <p:nvPr/>
              </p:nvGrpSpPr>
              <p:grpSpPr bwMode="auto">
                <a:xfrm>
                  <a:off x="2562" y="841"/>
                  <a:ext cx="409" cy="182"/>
                  <a:chOff x="930" y="2568"/>
                  <a:chExt cx="590" cy="227"/>
                </a:xfrm>
              </p:grpSpPr>
              <p:sp>
                <p:nvSpPr>
                  <p:cNvPr id="147" name="Rectangle 15">
                    <a:extLst>
                      <a:ext uri="{FF2B5EF4-FFF2-40B4-BE49-F238E27FC236}">
                        <a16:creationId xmlns:a16="http://schemas.microsoft.com/office/drawing/2014/main" id="{FAB80DF2-741B-4631-9D3A-E31A4CF04543}"/>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8" name="Freeform 16">
                    <a:extLst>
                      <a:ext uri="{FF2B5EF4-FFF2-40B4-BE49-F238E27FC236}">
                        <a16:creationId xmlns:a16="http://schemas.microsoft.com/office/drawing/2014/main" id="{677A3A01-1010-434C-B70E-D603C67E7C1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6" name="Group 17">
                  <a:extLst>
                    <a:ext uri="{FF2B5EF4-FFF2-40B4-BE49-F238E27FC236}">
                      <a16:creationId xmlns:a16="http://schemas.microsoft.com/office/drawing/2014/main" id="{4FAC9261-F28D-4B1A-9FBE-957BB60248E6}"/>
                    </a:ext>
                  </a:extLst>
                </p:cNvPr>
                <p:cNvGrpSpPr>
                  <a:grpSpLocks/>
                </p:cNvGrpSpPr>
                <p:nvPr/>
              </p:nvGrpSpPr>
              <p:grpSpPr bwMode="auto">
                <a:xfrm>
                  <a:off x="2971" y="841"/>
                  <a:ext cx="409" cy="182"/>
                  <a:chOff x="930" y="2568"/>
                  <a:chExt cx="590" cy="227"/>
                </a:xfrm>
              </p:grpSpPr>
              <p:sp>
                <p:nvSpPr>
                  <p:cNvPr id="145" name="Rectangle 18">
                    <a:extLst>
                      <a:ext uri="{FF2B5EF4-FFF2-40B4-BE49-F238E27FC236}">
                        <a16:creationId xmlns:a16="http://schemas.microsoft.com/office/drawing/2014/main" id="{00B0066A-95F5-4420-A705-92BB91AEFCE2}"/>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6" name="Freeform 19">
                    <a:extLst>
                      <a:ext uri="{FF2B5EF4-FFF2-40B4-BE49-F238E27FC236}">
                        <a16:creationId xmlns:a16="http://schemas.microsoft.com/office/drawing/2014/main" id="{4F684D85-6CC4-41F5-82A1-E22EE072B293}"/>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7" name="Group 20">
                  <a:extLst>
                    <a:ext uri="{FF2B5EF4-FFF2-40B4-BE49-F238E27FC236}">
                      <a16:creationId xmlns:a16="http://schemas.microsoft.com/office/drawing/2014/main" id="{180D7F8F-6D65-49CE-B23F-E1499D594EF3}"/>
                    </a:ext>
                  </a:extLst>
                </p:cNvPr>
                <p:cNvGrpSpPr>
                  <a:grpSpLocks/>
                </p:cNvGrpSpPr>
                <p:nvPr/>
              </p:nvGrpSpPr>
              <p:grpSpPr bwMode="auto">
                <a:xfrm>
                  <a:off x="3379" y="841"/>
                  <a:ext cx="409" cy="182"/>
                  <a:chOff x="930" y="2568"/>
                  <a:chExt cx="590" cy="227"/>
                </a:xfrm>
              </p:grpSpPr>
              <p:sp>
                <p:nvSpPr>
                  <p:cNvPr id="143" name="Rectangle 21">
                    <a:extLst>
                      <a:ext uri="{FF2B5EF4-FFF2-40B4-BE49-F238E27FC236}">
                        <a16:creationId xmlns:a16="http://schemas.microsoft.com/office/drawing/2014/main" id="{5C5D4FC8-5CE5-44D9-9E9C-81E481F08FFF}"/>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4" name="Freeform 22">
                    <a:extLst>
                      <a:ext uri="{FF2B5EF4-FFF2-40B4-BE49-F238E27FC236}">
                        <a16:creationId xmlns:a16="http://schemas.microsoft.com/office/drawing/2014/main" id="{8F1B383E-FF1D-45D1-8609-924CCCF5A43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8" name="Group 23">
                  <a:extLst>
                    <a:ext uri="{FF2B5EF4-FFF2-40B4-BE49-F238E27FC236}">
                      <a16:creationId xmlns:a16="http://schemas.microsoft.com/office/drawing/2014/main" id="{88A8F605-903B-4215-BCC2-F7B3FDBFB2AF}"/>
                    </a:ext>
                  </a:extLst>
                </p:cNvPr>
                <p:cNvGrpSpPr>
                  <a:grpSpLocks/>
                </p:cNvGrpSpPr>
                <p:nvPr/>
              </p:nvGrpSpPr>
              <p:grpSpPr bwMode="auto">
                <a:xfrm>
                  <a:off x="3787" y="841"/>
                  <a:ext cx="409" cy="182"/>
                  <a:chOff x="930" y="2568"/>
                  <a:chExt cx="590" cy="227"/>
                </a:xfrm>
              </p:grpSpPr>
              <p:sp>
                <p:nvSpPr>
                  <p:cNvPr id="141" name="Rectangle 24">
                    <a:extLst>
                      <a:ext uri="{FF2B5EF4-FFF2-40B4-BE49-F238E27FC236}">
                        <a16:creationId xmlns:a16="http://schemas.microsoft.com/office/drawing/2014/main" id="{00720B3B-DF96-4B28-A65B-49099E6020BF}"/>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2" name="Freeform 25">
                    <a:extLst>
                      <a:ext uri="{FF2B5EF4-FFF2-40B4-BE49-F238E27FC236}">
                        <a16:creationId xmlns:a16="http://schemas.microsoft.com/office/drawing/2014/main" id="{995D5206-1A44-45C3-B5C9-4B5FAF3E31B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29" name="Group 26">
                  <a:extLst>
                    <a:ext uri="{FF2B5EF4-FFF2-40B4-BE49-F238E27FC236}">
                      <a16:creationId xmlns:a16="http://schemas.microsoft.com/office/drawing/2014/main" id="{2922DE5E-05DA-405E-9733-BA1AFDDB9118}"/>
                    </a:ext>
                  </a:extLst>
                </p:cNvPr>
                <p:cNvGrpSpPr>
                  <a:grpSpLocks/>
                </p:cNvGrpSpPr>
                <p:nvPr/>
              </p:nvGrpSpPr>
              <p:grpSpPr bwMode="auto">
                <a:xfrm>
                  <a:off x="4195" y="841"/>
                  <a:ext cx="409" cy="182"/>
                  <a:chOff x="930" y="2568"/>
                  <a:chExt cx="590" cy="227"/>
                </a:xfrm>
              </p:grpSpPr>
              <p:sp>
                <p:nvSpPr>
                  <p:cNvPr id="139" name="Rectangle 27">
                    <a:extLst>
                      <a:ext uri="{FF2B5EF4-FFF2-40B4-BE49-F238E27FC236}">
                        <a16:creationId xmlns:a16="http://schemas.microsoft.com/office/drawing/2014/main" id="{356AEBFC-D87E-4BA2-BAC1-9052634EF25E}"/>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40" name="Freeform 28">
                    <a:extLst>
                      <a:ext uri="{FF2B5EF4-FFF2-40B4-BE49-F238E27FC236}">
                        <a16:creationId xmlns:a16="http://schemas.microsoft.com/office/drawing/2014/main" id="{89BAC8E0-C794-4615-9F08-265DC0BC733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30" name="Line 29">
                  <a:extLst>
                    <a:ext uri="{FF2B5EF4-FFF2-40B4-BE49-F238E27FC236}">
                      <a16:creationId xmlns:a16="http://schemas.microsoft.com/office/drawing/2014/main" id="{97B8EA6E-C875-4762-89B0-771D430FEDEF}"/>
                    </a:ext>
                  </a:extLst>
                </p:cNvPr>
                <p:cNvSpPr>
                  <a:spLocks noChangeShapeType="1"/>
                </p:cNvSpPr>
                <p:nvPr/>
              </p:nvSpPr>
              <p:spPr bwMode="auto">
                <a:xfrm flipV="1">
                  <a:off x="1063" y="71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1" name="Line 30">
                  <a:extLst>
                    <a:ext uri="{FF2B5EF4-FFF2-40B4-BE49-F238E27FC236}">
                      <a16:creationId xmlns:a16="http://schemas.microsoft.com/office/drawing/2014/main" id="{0946EE4C-9DE6-4C83-A084-DFAE49ADE0C0}"/>
                    </a:ext>
                  </a:extLst>
                </p:cNvPr>
                <p:cNvSpPr>
                  <a:spLocks noChangeShapeType="1"/>
                </p:cNvSpPr>
                <p:nvPr/>
              </p:nvSpPr>
              <p:spPr bwMode="auto">
                <a:xfrm flipV="1">
                  <a:off x="1063" y="105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2" name="Rectangle 31">
                  <a:extLst>
                    <a:ext uri="{FF2B5EF4-FFF2-40B4-BE49-F238E27FC236}">
                      <a16:creationId xmlns:a16="http://schemas.microsoft.com/office/drawing/2014/main" id="{9E33EADE-04A5-4AC5-9F16-575479C4E574}"/>
                    </a:ext>
                  </a:extLst>
                </p:cNvPr>
                <p:cNvSpPr>
                  <a:spLocks noChangeArrowheads="1"/>
                </p:cNvSpPr>
                <p:nvPr/>
              </p:nvSpPr>
              <p:spPr bwMode="auto">
                <a:xfrm>
                  <a:off x="4422" y="935"/>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nvGrpSpPr>
                <p:cNvPr id="133" name="Group 32">
                  <a:extLst>
                    <a:ext uri="{FF2B5EF4-FFF2-40B4-BE49-F238E27FC236}">
                      <a16:creationId xmlns:a16="http://schemas.microsoft.com/office/drawing/2014/main" id="{469EDC9F-BA7C-4225-8A46-CAF6252B8513}"/>
                    </a:ext>
                  </a:extLst>
                </p:cNvPr>
                <p:cNvGrpSpPr>
                  <a:grpSpLocks/>
                </p:cNvGrpSpPr>
                <p:nvPr/>
              </p:nvGrpSpPr>
              <p:grpSpPr bwMode="auto">
                <a:xfrm>
                  <a:off x="1020" y="811"/>
                  <a:ext cx="1134" cy="218"/>
                  <a:chOff x="1066" y="1117"/>
                  <a:chExt cx="1057" cy="218"/>
                </a:xfrm>
              </p:grpSpPr>
              <p:sp>
                <p:nvSpPr>
                  <p:cNvPr id="137" name="Oval 33">
                    <a:extLst>
                      <a:ext uri="{FF2B5EF4-FFF2-40B4-BE49-F238E27FC236}">
                        <a16:creationId xmlns:a16="http://schemas.microsoft.com/office/drawing/2014/main" id="{B6B6D4F5-815A-4CCA-915F-B2F195742645}"/>
                      </a:ext>
                    </a:extLst>
                  </p:cNvPr>
                  <p:cNvSpPr>
                    <a:spLocks noChangeArrowheads="1"/>
                  </p:cNvSpPr>
                  <p:nvPr/>
                </p:nvSpPr>
                <p:spPr bwMode="auto">
                  <a:xfrm>
                    <a:off x="1066" y="1117"/>
                    <a:ext cx="91" cy="209"/>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38" name="Rectangle 34">
                    <a:extLst>
                      <a:ext uri="{FF2B5EF4-FFF2-40B4-BE49-F238E27FC236}">
                        <a16:creationId xmlns:a16="http://schemas.microsoft.com/office/drawing/2014/main" id="{312F1503-FF78-4305-B940-84CC71D5CC57}"/>
                      </a:ext>
                    </a:extLst>
                  </p:cNvPr>
                  <p:cNvSpPr>
                    <a:spLocks noChangeArrowheads="1"/>
                  </p:cNvSpPr>
                  <p:nvPr/>
                </p:nvSpPr>
                <p:spPr bwMode="auto">
                  <a:xfrm>
                    <a:off x="1111" y="1117"/>
                    <a:ext cx="1012" cy="218"/>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134" name="Freeform 35">
                  <a:extLst>
                    <a:ext uri="{FF2B5EF4-FFF2-40B4-BE49-F238E27FC236}">
                      <a16:creationId xmlns:a16="http://schemas.microsoft.com/office/drawing/2014/main" id="{74A1DF7B-F4CF-44BC-A339-6FADEEE1CB12}"/>
                    </a:ext>
                  </a:extLst>
                </p:cNvPr>
                <p:cNvSpPr>
                  <a:spLocks/>
                </p:cNvSpPr>
                <p:nvPr/>
              </p:nvSpPr>
              <p:spPr bwMode="auto">
                <a:xfrm>
                  <a:off x="930" y="1042"/>
                  <a:ext cx="136"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D9D9D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35" name="Freeform 36">
                  <a:extLst>
                    <a:ext uri="{FF2B5EF4-FFF2-40B4-BE49-F238E27FC236}">
                      <a16:creationId xmlns:a16="http://schemas.microsoft.com/office/drawing/2014/main" id="{F165E690-6DBB-4AE5-95F6-CD20E8A1C07B}"/>
                    </a:ext>
                  </a:extLst>
                </p:cNvPr>
                <p:cNvSpPr>
                  <a:spLocks/>
                </p:cNvSpPr>
                <p:nvPr/>
              </p:nvSpPr>
              <p:spPr bwMode="auto">
                <a:xfrm rot="6382281">
                  <a:off x="4522" y="972"/>
                  <a:ext cx="85" cy="61"/>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D9D9D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136" name="Line 37">
                  <a:extLst>
                    <a:ext uri="{FF2B5EF4-FFF2-40B4-BE49-F238E27FC236}">
                      <a16:creationId xmlns:a16="http://schemas.microsoft.com/office/drawing/2014/main" id="{3077A304-6623-4E23-B52C-59674C4D4F11}"/>
                    </a:ext>
                  </a:extLst>
                </p:cNvPr>
                <p:cNvSpPr>
                  <a:spLocks noChangeShapeType="1"/>
                </p:cNvSpPr>
                <p:nvPr/>
              </p:nvSpPr>
              <p:spPr bwMode="auto">
                <a:xfrm flipH="1">
                  <a:off x="1066" y="1040"/>
                  <a:ext cx="3509" cy="0"/>
                </a:xfrm>
                <a:prstGeom prst="line">
                  <a:avLst/>
                </a:prstGeom>
                <a:noFill/>
                <a:ln w="6350">
                  <a:solidFill>
                    <a:srgbClr val="DBDBDB"/>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grpSp>
        <p:grpSp>
          <p:nvGrpSpPr>
            <p:cNvPr id="4" name="Group 38">
              <a:extLst>
                <a:ext uri="{FF2B5EF4-FFF2-40B4-BE49-F238E27FC236}">
                  <a16:creationId xmlns:a16="http://schemas.microsoft.com/office/drawing/2014/main" id="{2A7FAA47-5D9E-41AC-A74F-8A15B2E4FBF9}"/>
                </a:ext>
              </a:extLst>
            </p:cNvPr>
            <p:cNvGrpSpPr>
              <a:grpSpLocks/>
            </p:cNvGrpSpPr>
            <p:nvPr/>
          </p:nvGrpSpPr>
          <p:grpSpPr bwMode="auto">
            <a:xfrm>
              <a:off x="158" y="1299"/>
              <a:ext cx="5108" cy="461"/>
              <a:chOff x="158" y="1389"/>
              <a:chExt cx="5108" cy="461"/>
            </a:xfrm>
          </p:grpSpPr>
          <p:grpSp>
            <p:nvGrpSpPr>
              <p:cNvPr id="95" name="Group 39">
                <a:extLst>
                  <a:ext uri="{FF2B5EF4-FFF2-40B4-BE49-F238E27FC236}">
                    <a16:creationId xmlns:a16="http://schemas.microsoft.com/office/drawing/2014/main" id="{4B9E8287-1847-4ED9-B1DF-3636BCA2CC22}"/>
                  </a:ext>
                </a:extLst>
              </p:cNvPr>
              <p:cNvGrpSpPr>
                <a:grpSpLocks/>
              </p:cNvGrpSpPr>
              <p:nvPr/>
            </p:nvGrpSpPr>
            <p:grpSpPr bwMode="auto">
              <a:xfrm>
                <a:off x="158" y="1389"/>
                <a:ext cx="4082" cy="461"/>
                <a:chOff x="158" y="1389"/>
                <a:chExt cx="4082" cy="461"/>
              </a:xfrm>
            </p:grpSpPr>
            <p:grpSp>
              <p:nvGrpSpPr>
                <p:cNvPr id="99" name="Group 40">
                  <a:extLst>
                    <a:ext uri="{FF2B5EF4-FFF2-40B4-BE49-F238E27FC236}">
                      <a16:creationId xmlns:a16="http://schemas.microsoft.com/office/drawing/2014/main" id="{8900D1CE-CAAD-4B61-B45F-2E0400812CA9}"/>
                    </a:ext>
                  </a:extLst>
                </p:cNvPr>
                <p:cNvGrpSpPr>
                  <a:grpSpLocks/>
                </p:cNvGrpSpPr>
                <p:nvPr/>
              </p:nvGrpSpPr>
              <p:grpSpPr bwMode="auto">
                <a:xfrm>
                  <a:off x="158" y="1425"/>
                  <a:ext cx="4082" cy="408"/>
                  <a:chOff x="295" y="1480"/>
                  <a:chExt cx="4399" cy="362"/>
                </a:xfrm>
              </p:grpSpPr>
              <p:sp>
                <p:nvSpPr>
                  <p:cNvPr id="119" name="Rectangle 41">
                    <a:extLst>
                      <a:ext uri="{FF2B5EF4-FFF2-40B4-BE49-F238E27FC236}">
                        <a16:creationId xmlns:a16="http://schemas.microsoft.com/office/drawing/2014/main" id="{20F860DF-63C7-47F8-8774-5EA122D062ED}"/>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20" name="Rectangle 42">
                    <a:extLst>
                      <a:ext uri="{FF2B5EF4-FFF2-40B4-BE49-F238E27FC236}">
                        <a16:creationId xmlns:a16="http://schemas.microsoft.com/office/drawing/2014/main" id="{A733BF84-ED96-4AE0-9529-443A775B8FAC}"/>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00" name="Group 43">
                  <a:extLst>
                    <a:ext uri="{FF2B5EF4-FFF2-40B4-BE49-F238E27FC236}">
                      <a16:creationId xmlns:a16="http://schemas.microsoft.com/office/drawing/2014/main" id="{3F531212-28F9-40E9-AFE5-304C85806BA6}"/>
                    </a:ext>
                  </a:extLst>
                </p:cNvPr>
                <p:cNvGrpSpPr>
                  <a:grpSpLocks/>
                </p:cNvGrpSpPr>
                <p:nvPr/>
              </p:nvGrpSpPr>
              <p:grpSpPr bwMode="auto">
                <a:xfrm>
                  <a:off x="2153" y="1512"/>
                  <a:ext cx="409" cy="182"/>
                  <a:chOff x="930" y="2568"/>
                  <a:chExt cx="590" cy="227"/>
                </a:xfrm>
              </p:grpSpPr>
              <p:sp>
                <p:nvSpPr>
                  <p:cNvPr id="117" name="Rectangle 44">
                    <a:extLst>
                      <a:ext uri="{FF2B5EF4-FFF2-40B4-BE49-F238E27FC236}">
                        <a16:creationId xmlns:a16="http://schemas.microsoft.com/office/drawing/2014/main" id="{CB3564EE-741B-4B8B-8791-45EEA13B9889}"/>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8" name="Freeform 45">
                    <a:extLst>
                      <a:ext uri="{FF2B5EF4-FFF2-40B4-BE49-F238E27FC236}">
                        <a16:creationId xmlns:a16="http://schemas.microsoft.com/office/drawing/2014/main" id="{FE920300-1C04-4E2B-84D7-C2A86C209BBF}"/>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01" name="Group 46">
                  <a:extLst>
                    <a:ext uri="{FF2B5EF4-FFF2-40B4-BE49-F238E27FC236}">
                      <a16:creationId xmlns:a16="http://schemas.microsoft.com/office/drawing/2014/main" id="{F76A7CAA-AA1A-4C7F-91C4-3289D6D2CC52}"/>
                    </a:ext>
                  </a:extLst>
                </p:cNvPr>
                <p:cNvGrpSpPr>
                  <a:grpSpLocks/>
                </p:cNvGrpSpPr>
                <p:nvPr/>
              </p:nvGrpSpPr>
              <p:grpSpPr bwMode="auto">
                <a:xfrm>
                  <a:off x="2970" y="1512"/>
                  <a:ext cx="409" cy="182"/>
                  <a:chOff x="930" y="2568"/>
                  <a:chExt cx="590" cy="227"/>
                </a:xfrm>
              </p:grpSpPr>
              <p:sp>
                <p:nvSpPr>
                  <p:cNvPr id="115" name="Rectangle 47">
                    <a:extLst>
                      <a:ext uri="{FF2B5EF4-FFF2-40B4-BE49-F238E27FC236}">
                        <a16:creationId xmlns:a16="http://schemas.microsoft.com/office/drawing/2014/main" id="{92A6E313-591C-459C-B4C0-B70AFDA3A11B}"/>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6" name="Freeform 48">
                    <a:extLst>
                      <a:ext uri="{FF2B5EF4-FFF2-40B4-BE49-F238E27FC236}">
                        <a16:creationId xmlns:a16="http://schemas.microsoft.com/office/drawing/2014/main" id="{2A9AA585-A84F-45BB-8DC7-140FDDFDEEE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102" name="Group 49">
                  <a:extLst>
                    <a:ext uri="{FF2B5EF4-FFF2-40B4-BE49-F238E27FC236}">
                      <a16:creationId xmlns:a16="http://schemas.microsoft.com/office/drawing/2014/main" id="{E12E6A9B-FB6E-435B-90B0-B14BC5393FB7}"/>
                    </a:ext>
                  </a:extLst>
                </p:cNvPr>
                <p:cNvGrpSpPr>
                  <a:grpSpLocks/>
                </p:cNvGrpSpPr>
                <p:nvPr/>
              </p:nvGrpSpPr>
              <p:grpSpPr bwMode="auto">
                <a:xfrm>
                  <a:off x="3786" y="1512"/>
                  <a:ext cx="409" cy="182"/>
                  <a:chOff x="930" y="2568"/>
                  <a:chExt cx="590" cy="227"/>
                </a:xfrm>
              </p:grpSpPr>
              <p:sp>
                <p:nvSpPr>
                  <p:cNvPr id="113" name="Rectangle 50">
                    <a:extLst>
                      <a:ext uri="{FF2B5EF4-FFF2-40B4-BE49-F238E27FC236}">
                        <a16:creationId xmlns:a16="http://schemas.microsoft.com/office/drawing/2014/main" id="{EF6FFD02-B795-484A-84E9-746C4399EE41}"/>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4" name="Freeform 51">
                    <a:extLst>
                      <a:ext uri="{FF2B5EF4-FFF2-40B4-BE49-F238E27FC236}">
                        <a16:creationId xmlns:a16="http://schemas.microsoft.com/office/drawing/2014/main" id="{46D7F72F-3241-47E8-BB56-E79023AFEF39}"/>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03" name="Line 52">
                  <a:extLst>
                    <a:ext uri="{FF2B5EF4-FFF2-40B4-BE49-F238E27FC236}">
                      <a16:creationId xmlns:a16="http://schemas.microsoft.com/office/drawing/2014/main" id="{9DCF282D-7166-484B-98D3-CFED9C963B98}"/>
                    </a:ext>
                  </a:extLst>
                </p:cNvPr>
                <p:cNvSpPr>
                  <a:spLocks noChangeShapeType="1"/>
                </p:cNvSpPr>
                <p:nvPr/>
              </p:nvSpPr>
              <p:spPr bwMode="auto">
                <a:xfrm flipV="1">
                  <a:off x="654" y="138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4" name="Line 53">
                  <a:extLst>
                    <a:ext uri="{FF2B5EF4-FFF2-40B4-BE49-F238E27FC236}">
                      <a16:creationId xmlns:a16="http://schemas.microsoft.com/office/drawing/2014/main" id="{1CE1ED48-9DC9-43F1-B0CB-2E2F536173D4}"/>
                    </a:ext>
                  </a:extLst>
                </p:cNvPr>
                <p:cNvSpPr>
                  <a:spLocks noChangeShapeType="1"/>
                </p:cNvSpPr>
                <p:nvPr/>
              </p:nvSpPr>
              <p:spPr bwMode="auto">
                <a:xfrm flipV="1">
                  <a:off x="654" y="172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105" name="Group 54">
                  <a:extLst>
                    <a:ext uri="{FF2B5EF4-FFF2-40B4-BE49-F238E27FC236}">
                      <a16:creationId xmlns:a16="http://schemas.microsoft.com/office/drawing/2014/main" id="{32E362B5-30A0-443D-A672-6B3E8FA17E85}"/>
                    </a:ext>
                  </a:extLst>
                </p:cNvPr>
                <p:cNvGrpSpPr>
                  <a:grpSpLocks/>
                </p:cNvGrpSpPr>
                <p:nvPr/>
              </p:nvGrpSpPr>
              <p:grpSpPr bwMode="auto">
                <a:xfrm>
                  <a:off x="612" y="1480"/>
                  <a:ext cx="393" cy="254"/>
                  <a:chOff x="1610" y="2387"/>
                  <a:chExt cx="393" cy="254"/>
                </a:xfrm>
              </p:grpSpPr>
              <p:sp>
                <p:nvSpPr>
                  <p:cNvPr id="111" name="Oval 55">
                    <a:extLst>
                      <a:ext uri="{FF2B5EF4-FFF2-40B4-BE49-F238E27FC236}">
                        <a16:creationId xmlns:a16="http://schemas.microsoft.com/office/drawing/2014/main" id="{85A54625-1272-4C25-A8A0-775E6B3DCA8E}"/>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112" name="Rectangle 56">
                    <a:extLst>
                      <a:ext uri="{FF2B5EF4-FFF2-40B4-BE49-F238E27FC236}">
                        <a16:creationId xmlns:a16="http://schemas.microsoft.com/office/drawing/2014/main" id="{7203EF7F-D45A-4A52-ABEA-25F778585B88}"/>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106" name="Freeform 57">
                  <a:extLst>
                    <a:ext uri="{FF2B5EF4-FFF2-40B4-BE49-F238E27FC236}">
                      <a16:creationId xmlns:a16="http://schemas.microsoft.com/office/drawing/2014/main" id="{5C744034-CC76-45C2-9641-4E1BD5FD4878}"/>
                    </a:ext>
                  </a:extLst>
                </p:cNvPr>
                <p:cNvSpPr>
                  <a:spLocks/>
                </p:cNvSpPr>
                <p:nvPr/>
              </p:nvSpPr>
              <p:spPr bwMode="auto">
                <a:xfrm>
                  <a:off x="521" y="1713"/>
                  <a:ext cx="136"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nvGrpSpPr>
                <p:cNvPr id="107" name="Group 58">
                  <a:extLst>
                    <a:ext uri="{FF2B5EF4-FFF2-40B4-BE49-F238E27FC236}">
                      <a16:creationId xmlns:a16="http://schemas.microsoft.com/office/drawing/2014/main" id="{E264331D-15E5-4BE0-91E5-E35019E0781D}"/>
                    </a:ext>
                  </a:extLst>
                </p:cNvPr>
                <p:cNvGrpSpPr>
                  <a:grpSpLocks/>
                </p:cNvGrpSpPr>
                <p:nvPr/>
              </p:nvGrpSpPr>
              <p:grpSpPr bwMode="auto">
                <a:xfrm>
                  <a:off x="1338" y="1512"/>
                  <a:ext cx="409" cy="182"/>
                  <a:chOff x="930" y="2568"/>
                  <a:chExt cx="590" cy="227"/>
                </a:xfrm>
              </p:grpSpPr>
              <p:sp>
                <p:nvSpPr>
                  <p:cNvPr id="109" name="Rectangle 59">
                    <a:extLst>
                      <a:ext uri="{FF2B5EF4-FFF2-40B4-BE49-F238E27FC236}">
                        <a16:creationId xmlns:a16="http://schemas.microsoft.com/office/drawing/2014/main" id="{27F01266-1867-40B8-B412-464AAF45BF5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110" name="Freeform 60">
                    <a:extLst>
                      <a:ext uri="{FF2B5EF4-FFF2-40B4-BE49-F238E27FC236}">
                        <a16:creationId xmlns:a16="http://schemas.microsoft.com/office/drawing/2014/main" id="{E716B597-D367-4742-9206-639AF26AB6A4}"/>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108" name="Line 61">
                  <a:extLst>
                    <a:ext uri="{FF2B5EF4-FFF2-40B4-BE49-F238E27FC236}">
                      <a16:creationId xmlns:a16="http://schemas.microsoft.com/office/drawing/2014/main" id="{740BB6BF-93CF-4566-89C9-40AF1CDC8A0D}"/>
                    </a:ext>
                  </a:extLst>
                </p:cNvPr>
                <p:cNvSpPr>
                  <a:spLocks noChangeShapeType="1"/>
                </p:cNvSpPr>
                <p:nvPr/>
              </p:nvSpPr>
              <p:spPr bwMode="auto">
                <a:xfrm>
                  <a:off x="657" y="1706"/>
                  <a:ext cx="3540" cy="0"/>
                </a:xfrm>
                <a:prstGeom prst="line">
                  <a:avLst/>
                </a:prstGeom>
                <a:no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grpSp>
            <p:nvGrpSpPr>
              <p:cNvPr id="96" name="Group 62">
                <a:extLst>
                  <a:ext uri="{FF2B5EF4-FFF2-40B4-BE49-F238E27FC236}">
                    <a16:creationId xmlns:a16="http://schemas.microsoft.com/office/drawing/2014/main" id="{71008FE2-5817-4B22-A402-35863C88EFAF}"/>
                  </a:ext>
                </a:extLst>
              </p:cNvPr>
              <p:cNvGrpSpPr>
                <a:grpSpLocks/>
              </p:cNvGrpSpPr>
              <p:nvPr/>
            </p:nvGrpSpPr>
            <p:grpSpPr bwMode="auto">
              <a:xfrm>
                <a:off x="5012" y="1480"/>
                <a:ext cx="254" cy="254"/>
                <a:chOff x="5012" y="1480"/>
                <a:chExt cx="254" cy="254"/>
              </a:xfrm>
            </p:grpSpPr>
            <p:sp>
              <p:nvSpPr>
                <p:cNvPr id="97" name="Oval 63">
                  <a:extLst>
                    <a:ext uri="{FF2B5EF4-FFF2-40B4-BE49-F238E27FC236}">
                      <a16:creationId xmlns:a16="http://schemas.microsoft.com/office/drawing/2014/main" id="{50DED150-630F-49BD-888D-0F6D46ADDD1E}"/>
                    </a:ext>
                  </a:extLst>
                </p:cNvPr>
                <p:cNvSpPr>
                  <a:spLocks noChangeArrowheads="1"/>
                </p:cNvSpPr>
                <p:nvPr/>
              </p:nvSpPr>
              <p:spPr bwMode="auto">
                <a:xfrm>
                  <a:off x="5012" y="1480"/>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98" name="Oval 64">
                  <a:extLst>
                    <a:ext uri="{FF2B5EF4-FFF2-40B4-BE49-F238E27FC236}">
                      <a16:creationId xmlns:a16="http://schemas.microsoft.com/office/drawing/2014/main" id="{6DCDB02C-852C-4DE0-AEC0-5CC72A280C1F}"/>
                    </a:ext>
                  </a:extLst>
                </p:cNvPr>
                <p:cNvSpPr>
                  <a:spLocks noChangeArrowheads="1"/>
                </p:cNvSpPr>
                <p:nvPr/>
              </p:nvSpPr>
              <p:spPr bwMode="auto">
                <a:xfrm>
                  <a:off x="5059" y="1530"/>
                  <a:ext cx="159" cy="159"/>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5" name="Group 65">
              <a:extLst>
                <a:ext uri="{FF2B5EF4-FFF2-40B4-BE49-F238E27FC236}">
                  <a16:creationId xmlns:a16="http://schemas.microsoft.com/office/drawing/2014/main" id="{7ED4ABD9-1742-4C37-898F-37A9D817C750}"/>
                </a:ext>
              </a:extLst>
            </p:cNvPr>
            <p:cNvGrpSpPr>
              <a:grpSpLocks/>
            </p:cNvGrpSpPr>
            <p:nvPr/>
          </p:nvGrpSpPr>
          <p:grpSpPr bwMode="auto">
            <a:xfrm>
              <a:off x="158" y="1979"/>
              <a:ext cx="5108" cy="454"/>
              <a:chOff x="158" y="1979"/>
              <a:chExt cx="5108" cy="454"/>
            </a:xfrm>
          </p:grpSpPr>
          <p:grpSp>
            <p:nvGrpSpPr>
              <p:cNvPr id="65" name="Group 66">
                <a:extLst>
                  <a:ext uri="{FF2B5EF4-FFF2-40B4-BE49-F238E27FC236}">
                    <a16:creationId xmlns:a16="http://schemas.microsoft.com/office/drawing/2014/main" id="{D6D9C82E-B29E-4D9B-A35B-EC2E8EFC73A5}"/>
                  </a:ext>
                </a:extLst>
              </p:cNvPr>
              <p:cNvGrpSpPr>
                <a:grpSpLocks/>
              </p:cNvGrpSpPr>
              <p:nvPr/>
            </p:nvGrpSpPr>
            <p:grpSpPr bwMode="auto">
              <a:xfrm>
                <a:off x="158" y="1979"/>
                <a:ext cx="4082" cy="454"/>
                <a:chOff x="158" y="1979"/>
                <a:chExt cx="4082" cy="454"/>
              </a:xfrm>
            </p:grpSpPr>
            <p:grpSp>
              <p:nvGrpSpPr>
                <p:cNvPr id="69" name="Group 67">
                  <a:extLst>
                    <a:ext uri="{FF2B5EF4-FFF2-40B4-BE49-F238E27FC236}">
                      <a16:creationId xmlns:a16="http://schemas.microsoft.com/office/drawing/2014/main" id="{A92371FF-128F-42F5-B3FE-7CBA8B5E067A}"/>
                    </a:ext>
                  </a:extLst>
                </p:cNvPr>
                <p:cNvGrpSpPr>
                  <a:grpSpLocks/>
                </p:cNvGrpSpPr>
                <p:nvPr/>
              </p:nvGrpSpPr>
              <p:grpSpPr bwMode="auto">
                <a:xfrm>
                  <a:off x="158" y="2015"/>
                  <a:ext cx="4082" cy="408"/>
                  <a:chOff x="295" y="1480"/>
                  <a:chExt cx="4399" cy="362"/>
                </a:xfrm>
              </p:grpSpPr>
              <p:sp>
                <p:nvSpPr>
                  <p:cNvPr id="93" name="Rectangle 68">
                    <a:extLst>
                      <a:ext uri="{FF2B5EF4-FFF2-40B4-BE49-F238E27FC236}">
                        <a16:creationId xmlns:a16="http://schemas.microsoft.com/office/drawing/2014/main" id="{B7DA2F18-1B93-4604-A015-E6C113F76AB8}"/>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94" name="Rectangle 69">
                    <a:extLst>
                      <a:ext uri="{FF2B5EF4-FFF2-40B4-BE49-F238E27FC236}">
                        <a16:creationId xmlns:a16="http://schemas.microsoft.com/office/drawing/2014/main" id="{1E4F8698-79BA-434C-9F91-2EC2DFEA94ED}"/>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70" name="Group 70">
                  <a:extLst>
                    <a:ext uri="{FF2B5EF4-FFF2-40B4-BE49-F238E27FC236}">
                      <a16:creationId xmlns:a16="http://schemas.microsoft.com/office/drawing/2014/main" id="{C9608001-4B3B-446B-BF2D-9B20BFE328CB}"/>
                    </a:ext>
                  </a:extLst>
                </p:cNvPr>
                <p:cNvGrpSpPr>
                  <a:grpSpLocks/>
                </p:cNvGrpSpPr>
                <p:nvPr/>
              </p:nvGrpSpPr>
              <p:grpSpPr bwMode="auto">
                <a:xfrm>
                  <a:off x="1746" y="2115"/>
                  <a:ext cx="409" cy="124"/>
                  <a:chOff x="930" y="2568"/>
                  <a:chExt cx="590" cy="227"/>
                </a:xfrm>
              </p:grpSpPr>
              <p:sp>
                <p:nvSpPr>
                  <p:cNvPr id="91" name="Rectangle 71">
                    <a:extLst>
                      <a:ext uri="{FF2B5EF4-FFF2-40B4-BE49-F238E27FC236}">
                        <a16:creationId xmlns:a16="http://schemas.microsoft.com/office/drawing/2014/main" id="{21B3E8BD-D740-41A3-AF52-54A97198A186}"/>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92" name="Freeform 72">
                    <a:extLst>
                      <a:ext uri="{FF2B5EF4-FFF2-40B4-BE49-F238E27FC236}">
                        <a16:creationId xmlns:a16="http://schemas.microsoft.com/office/drawing/2014/main" id="{9F15CB36-2249-4B99-B307-F5A35242344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1" name="Group 73">
                  <a:extLst>
                    <a:ext uri="{FF2B5EF4-FFF2-40B4-BE49-F238E27FC236}">
                      <a16:creationId xmlns:a16="http://schemas.microsoft.com/office/drawing/2014/main" id="{72590D30-C511-4C7E-B7B6-B37E0ECA1895}"/>
                    </a:ext>
                  </a:extLst>
                </p:cNvPr>
                <p:cNvGrpSpPr>
                  <a:grpSpLocks/>
                </p:cNvGrpSpPr>
                <p:nvPr/>
              </p:nvGrpSpPr>
              <p:grpSpPr bwMode="auto">
                <a:xfrm>
                  <a:off x="2562" y="2115"/>
                  <a:ext cx="409" cy="124"/>
                  <a:chOff x="930" y="2568"/>
                  <a:chExt cx="590" cy="227"/>
                </a:xfrm>
              </p:grpSpPr>
              <p:sp>
                <p:nvSpPr>
                  <p:cNvPr id="89" name="Rectangle 74">
                    <a:extLst>
                      <a:ext uri="{FF2B5EF4-FFF2-40B4-BE49-F238E27FC236}">
                        <a16:creationId xmlns:a16="http://schemas.microsoft.com/office/drawing/2014/main" id="{5B650166-D867-492E-B0F6-B09525FC714B}"/>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90" name="Freeform 75">
                    <a:extLst>
                      <a:ext uri="{FF2B5EF4-FFF2-40B4-BE49-F238E27FC236}">
                        <a16:creationId xmlns:a16="http://schemas.microsoft.com/office/drawing/2014/main" id="{FF6E8310-D9EC-4657-9BAE-58E1FD5D0156}"/>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2" name="Group 76">
                  <a:extLst>
                    <a:ext uri="{FF2B5EF4-FFF2-40B4-BE49-F238E27FC236}">
                      <a16:creationId xmlns:a16="http://schemas.microsoft.com/office/drawing/2014/main" id="{A65C4D25-9951-45F9-944A-89A91F0CE293}"/>
                    </a:ext>
                  </a:extLst>
                </p:cNvPr>
                <p:cNvGrpSpPr>
                  <a:grpSpLocks/>
                </p:cNvGrpSpPr>
                <p:nvPr/>
              </p:nvGrpSpPr>
              <p:grpSpPr bwMode="auto">
                <a:xfrm>
                  <a:off x="3379" y="2115"/>
                  <a:ext cx="409" cy="124"/>
                  <a:chOff x="930" y="2568"/>
                  <a:chExt cx="590" cy="227"/>
                </a:xfrm>
              </p:grpSpPr>
              <p:sp>
                <p:nvSpPr>
                  <p:cNvPr id="87" name="Rectangle 77">
                    <a:extLst>
                      <a:ext uri="{FF2B5EF4-FFF2-40B4-BE49-F238E27FC236}">
                        <a16:creationId xmlns:a16="http://schemas.microsoft.com/office/drawing/2014/main" id="{ADC0FA50-F179-490D-921B-479A81704D9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8" name="Freeform 78">
                    <a:extLst>
                      <a:ext uri="{FF2B5EF4-FFF2-40B4-BE49-F238E27FC236}">
                        <a16:creationId xmlns:a16="http://schemas.microsoft.com/office/drawing/2014/main" id="{57181798-9EE8-4F95-9A12-866E6C2C3D6A}"/>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73" name="Group 79">
                  <a:extLst>
                    <a:ext uri="{FF2B5EF4-FFF2-40B4-BE49-F238E27FC236}">
                      <a16:creationId xmlns:a16="http://schemas.microsoft.com/office/drawing/2014/main" id="{7B7226FB-FC5F-4BF3-BD58-E7411D3BEAFC}"/>
                    </a:ext>
                  </a:extLst>
                </p:cNvPr>
                <p:cNvGrpSpPr>
                  <a:grpSpLocks/>
                </p:cNvGrpSpPr>
                <p:nvPr/>
              </p:nvGrpSpPr>
              <p:grpSpPr bwMode="auto">
                <a:xfrm>
                  <a:off x="3787" y="2115"/>
                  <a:ext cx="409" cy="124"/>
                  <a:chOff x="930" y="2568"/>
                  <a:chExt cx="590" cy="227"/>
                </a:xfrm>
              </p:grpSpPr>
              <p:sp>
                <p:nvSpPr>
                  <p:cNvPr id="85" name="Rectangle 80">
                    <a:extLst>
                      <a:ext uri="{FF2B5EF4-FFF2-40B4-BE49-F238E27FC236}">
                        <a16:creationId xmlns:a16="http://schemas.microsoft.com/office/drawing/2014/main" id="{E2A7DFAF-8BF8-457A-937C-AED3C15CD3A0}"/>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6" name="Freeform 81">
                    <a:extLst>
                      <a:ext uri="{FF2B5EF4-FFF2-40B4-BE49-F238E27FC236}">
                        <a16:creationId xmlns:a16="http://schemas.microsoft.com/office/drawing/2014/main" id="{19EB2D81-8122-4BE0-B753-457688F30BE8}"/>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74" name="Line 82">
                  <a:extLst>
                    <a:ext uri="{FF2B5EF4-FFF2-40B4-BE49-F238E27FC236}">
                      <a16:creationId xmlns:a16="http://schemas.microsoft.com/office/drawing/2014/main" id="{01EEAE1D-66E9-42E3-9D24-F43E91E2F1DE}"/>
                    </a:ext>
                  </a:extLst>
                </p:cNvPr>
                <p:cNvSpPr>
                  <a:spLocks noChangeShapeType="1"/>
                </p:cNvSpPr>
                <p:nvPr/>
              </p:nvSpPr>
              <p:spPr bwMode="auto">
                <a:xfrm flipV="1">
                  <a:off x="654" y="197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5" name="Line 83">
                  <a:extLst>
                    <a:ext uri="{FF2B5EF4-FFF2-40B4-BE49-F238E27FC236}">
                      <a16:creationId xmlns:a16="http://schemas.microsoft.com/office/drawing/2014/main" id="{453DACF0-312B-46DE-8857-A58A7AF1584D}"/>
                    </a:ext>
                  </a:extLst>
                </p:cNvPr>
                <p:cNvSpPr>
                  <a:spLocks noChangeShapeType="1"/>
                </p:cNvSpPr>
                <p:nvPr/>
              </p:nvSpPr>
              <p:spPr bwMode="auto">
                <a:xfrm flipV="1">
                  <a:off x="654" y="2319"/>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76" name="Rectangle 84">
                  <a:extLst>
                    <a:ext uri="{FF2B5EF4-FFF2-40B4-BE49-F238E27FC236}">
                      <a16:creationId xmlns:a16="http://schemas.microsoft.com/office/drawing/2014/main" id="{19B0DD8E-932C-422A-AF22-18E6A8A0444F}"/>
                    </a:ext>
                  </a:extLst>
                </p:cNvPr>
                <p:cNvSpPr>
                  <a:spLocks noChangeArrowheads="1"/>
                </p:cNvSpPr>
                <p:nvPr/>
              </p:nvSpPr>
              <p:spPr bwMode="auto">
                <a:xfrm>
                  <a:off x="4059" y="2176"/>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nvGrpSpPr>
                <p:cNvPr id="77" name="Group 85">
                  <a:extLst>
                    <a:ext uri="{FF2B5EF4-FFF2-40B4-BE49-F238E27FC236}">
                      <a16:creationId xmlns:a16="http://schemas.microsoft.com/office/drawing/2014/main" id="{EB3FF15A-5BD1-4834-B820-B88CF557AC36}"/>
                    </a:ext>
                  </a:extLst>
                </p:cNvPr>
                <p:cNvGrpSpPr>
                  <a:grpSpLocks/>
                </p:cNvGrpSpPr>
                <p:nvPr/>
              </p:nvGrpSpPr>
              <p:grpSpPr bwMode="auto">
                <a:xfrm>
                  <a:off x="612" y="2069"/>
                  <a:ext cx="393" cy="254"/>
                  <a:chOff x="1610" y="2387"/>
                  <a:chExt cx="393" cy="254"/>
                </a:xfrm>
              </p:grpSpPr>
              <p:sp>
                <p:nvSpPr>
                  <p:cNvPr id="83" name="Oval 86">
                    <a:extLst>
                      <a:ext uri="{FF2B5EF4-FFF2-40B4-BE49-F238E27FC236}">
                        <a16:creationId xmlns:a16="http://schemas.microsoft.com/office/drawing/2014/main" id="{E2CDA444-6D20-45A6-83ED-61B9C442A788}"/>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84" name="Rectangle 87">
                    <a:extLst>
                      <a:ext uri="{FF2B5EF4-FFF2-40B4-BE49-F238E27FC236}">
                        <a16:creationId xmlns:a16="http://schemas.microsoft.com/office/drawing/2014/main" id="{F252C8CC-126C-45F3-8AFC-2722EF9D7C42}"/>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78" name="Group 88">
                  <a:extLst>
                    <a:ext uri="{FF2B5EF4-FFF2-40B4-BE49-F238E27FC236}">
                      <a16:creationId xmlns:a16="http://schemas.microsoft.com/office/drawing/2014/main" id="{3299129F-0AEC-4D08-BDDB-FECFE888F2A9}"/>
                    </a:ext>
                  </a:extLst>
                </p:cNvPr>
                <p:cNvGrpSpPr>
                  <a:grpSpLocks/>
                </p:cNvGrpSpPr>
                <p:nvPr/>
              </p:nvGrpSpPr>
              <p:grpSpPr bwMode="auto">
                <a:xfrm>
                  <a:off x="930" y="2115"/>
                  <a:ext cx="409" cy="124"/>
                  <a:chOff x="930" y="2568"/>
                  <a:chExt cx="590" cy="227"/>
                </a:xfrm>
              </p:grpSpPr>
              <p:sp>
                <p:nvSpPr>
                  <p:cNvPr id="81" name="Rectangle 89">
                    <a:extLst>
                      <a:ext uri="{FF2B5EF4-FFF2-40B4-BE49-F238E27FC236}">
                        <a16:creationId xmlns:a16="http://schemas.microsoft.com/office/drawing/2014/main" id="{E1ABFE9E-6C12-403D-B862-F1EAF7356444}"/>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82" name="Freeform 90">
                    <a:extLst>
                      <a:ext uri="{FF2B5EF4-FFF2-40B4-BE49-F238E27FC236}">
                        <a16:creationId xmlns:a16="http://schemas.microsoft.com/office/drawing/2014/main" id="{62A11A4E-8534-4CA9-B38F-CC3BB4A85CE5}"/>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79" name="Rectangle 91">
                  <a:extLst>
                    <a:ext uri="{FF2B5EF4-FFF2-40B4-BE49-F238E27FC236}">
                      <a16:creationId xmlns:a16="http://schemas.microsoft.com/office/drawing/2014/main" id="{5D6A06AA-4DC1-4F8C-B739-C00E9B61F2EE}"/>
                    </a:ext>
                  </a:extLst>
                </p:cNvPr>
                <p:cNvSpPr>
                  <a:spLocks noChangeArrowheads="1"/>
                </p:cNvSpPr>
                <p:nvPr/>
              </p:nvSpPr>
              <p:spPr bwMode="auto">
                <a:xfrm>
                  <a:off x="703" y="2251"/>
                  <a:ext cx="3492" cy="6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80" name="Freeform 92">
                  <a:extLst>
                    <a:ext uri="{FF2B5EF4-FFF2-40B4-BE49-F238E27FC236}">
                      <a16:creationId xmlns:a16="http://schemas.microsoft.com/office/drawing/2014/main" id="{161F1B7F-FCB3-40DE-8E98-95E2935DE421}"/>
                    </a:ext>
                  </a:extLst>
                </p:cNvPr>
                <p:cNvSpPr>
                  <a:spLocks/>
                </p:cNvSpPr>
                <p:nvPr/>
              </p:nvSpPr>
              <p:spPr bwMode="auto">
                <a:xfrm>
                  <a:off x="521" y="2296"/>
                  <a:ext cx="182"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grpSp>
            <p:nvGrpSpPr>
              <p:cNvPr id="66" name="Group 93">
                <a:extLst>
                  <a:ext uri="{FF2B5EF4-FFF2-40B4-BE49-F238E27FC236}">
                    <a16:creationId xmlns:a16="http://schemas.microsoft.com/office/drawing/2014/main" id="{6E73FD7A-CEE8-4B28-8D86-07BD269DFD1A}"/>
                  </a:ext>
                </a:extLst>
              </p:cNvPr>
              <p:cNvGrpSpPr>
                <a:grpSpLocks/>
              </p:cNvGrpSpPr>
              <p:nvPr/>
            </p:nvGrpSpPr>
            <p:grpSpPr bwMode="auto">
              <a:xfrm>
                <a:off x="5012" y="2069"/>
                <a:ext cx="254" cy="254"/>
                <a:chOff x="5012" y="2069"/>
                <a:chExt cx="254" cy="254"/>
              </a:xfrm>
            </p:grpSpPr>
            <p:sp>
              <p:nvSpPr>
                <p:cNvPr id="67" name="Oval 94">
                  <a:extLst>
                    <a:ext uri="{FF2B5EF4-FFF2-40B4-BE49-F238E27FC236}">
                      <a16:creationId xmlns:a16="http://schemas.microsoft.com/office/drawing/2014/main" id="{5C89CDB9-8554-4599-8C97-DB10BDE27DF2}"/>
                    </a:ext>
                  </a:extLst>
                </p:cNvPr>
                <p:cNvSpPr>
                  <a:spLocks noChangeArrowheads="1"/>
                </p:cNvSpPr>
                <p:nvPr/>
              </p:nvSpPr>
              <p:spPr bwMode="auto">
                <a:xfrm>
                  <a:off x="5012" y="2069"/>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68" name="Oval 95">
                  <a:extLst>
                    <a:ext uri="{FF2B5EF4-FFF2-40B4-BE49-F238E27FC236}">
                      <a16:creationId xmlns:a16="http://schemas.microsoft.com/office/drawing/2014/main" id="{EC5C62AC-BDAF-4FF9-97D2-4E71AB397EBE}"/>
                    </a:ext>
                  </a:extLst>
                </p:cNvPr>
                <p:cNvSpPr>
                  <a:spLocks noChangeArrowheads="1"/>
                </p:cNvSpPr>
                <p:nvPr/>
              </p:nvSpPr>
              <p:spPr bwMode="auto">
                <a:xfrm>
                  <a:off x="5059" y="2137"/>
                  <a:ext cx="159" cy="159"/>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6" name="Group 96">
              <a:extLst>
                <a:ext uri="{FF2B5EF4-FFF2-40B4-BE49-F238E27FC236}">
                  <a16:creationId xmlns:a16="http://schemas.microsoft.com/office/drawing/2014/main" id="{B4FA1B3A-7164-4F46-A5DA-9661867C5AC1}"/>
                </a:ext>
              </a:extLst>
            </p:cNvPr>
            <p:cNvGrpSpPr>
              <a:grpSpLocks/>
            </p:cNvGrpSpPr>
            <p:nvPr/>
          </p:nvGrpSpPr>
          <p:grpSpPr bwMode="auto">
            <a:xfrm>
              <a:off x="158" y="2660"/>
              <a:ext cx="5108" cy="444"/>
              <a:chOff x="158" y="2568"/>
              <a:chExt cx="5108" cy="444"/>
            </a:xfrm>
          </p:grpSpPr>
          <p:grpSp>
            <p:nvGrpSpPr>
              <p:cNvPr id="7" name="Group 97">
                <a:extLst>
                  <a:ext uri="{FF2B5EF4-FFF2-40B4-BE49-F238E27FC236}">
                    <a16:creationId xmlns:a16="http://schemas.microsoft.com/office/drawing/2014/main" id="{7004CA16-1B52-4142-8093-B85D1FA48B0E}"/>
                  </a:ext>
                </a:extLst>
              </p:cNvPr>
              <p:cNvGrpSpPr>
                <a:grpSpLocks/>
              </p:cNvGrpSpPr>
              <p:nvPr/>
            </p:nvGrpSpPr>
            <p:grpSpPr bwMode="auto">
              <a:xfrm>
                <a:off x="158" y="2568"/>
                <a:ext cx="4082" cy="444"/>
                <a:chOff x="158" y="2568"/>
                <a:chExt cx="4082" cy="444"/>
              </a:xfrm>
            </p:grpSpPr>
            <p:grpSp>
              <p:nvGrpSpPr>
                <p:cNvPr id="19" name="Group 98">
                  <a:extLst>
                    <a:ext uri="{FF2B5EF4-FFF2-40B4-BE49-F238E27FC236}">
                      <a16:creationId xmlns:a16="http://schemas.microsoft.com/office/drawing/2014/main" id="{D3B1765F-E0FC-47BC-9984-211B70F6B0C5}"/>
                    </a:ext>
                  </a:extLst>
                </p:cNvPr>
                <p:cNvGrpSpPr>
                  <a:grpSpLocks/>
                </p:cNvGrpSpPr>
                <p:nvPr/>
              </p:nvGrpSpPr>
              <p:grpSpPr bwMode="auto">
                <a:xfrm>
                  <a:off x="158" y="2604"/>
                  <a:ext cx="4082" cy="408"/>
                  <a:chOff x="295" y="1480"/>
                  <a:chExt cx="4399" cy="362"/>
                </a:xfrm>
              </p:grpSpPr>
              <p:sp>
                <p:nvSpPr>
                  <p:cNvPr id="63" name="Rectangle 99">
                    <a:extLst>
                      <a:ext uri="{FF2B5EF4-FFF2-40B4-BE49-F238E27FC236}">
                        <a16:creationId xmlns:a16="http://schemas.microsoft.com/office/drawing/2014/main" id="{5A7A1323-5CD8-49A4-92C9-1A9A7582634C}"/>
                      </a:ext>
                    </a:extLst>
                  </p:cNvPr>
                  <p:cNvSpPr>
                    <a:spLocks noChangeArrowheads="1"/>
                  </p:cNvSpPr>
                  <p:nvPr/>
                </p:nvSpPr>
                <p:spPr bwMode="auto">
                  <a:xfrm>
                    <a:off x="703" y="1525"/>
                    <a:ext cx="3991" cy="22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64" name="Rectangle 100">
                    <a:extLst>
                      <a:ext uri="{FF2B5EF4-FFF2-40B4-BE49-F238E27FC236}">
                        <a16:creationId xmlns:a16="http://schemas.microsoft.com/office/drawing/2014/main" id="{32D4E086-0C20-4F3D-BCF6-5E2BB89B1B45}"/>
                      </a:ext>
                    </a:extLst>
                  </p:cNvPr>
                  <p:cNvSpPr>
                    <a:spLocks noChangeArrowheads="1"/>
                  </p:cNvSpPr>
                  <p:nvPr/>
                </p:nvSpPr>
                <p:spPr bwMode="auto">
                  <a:xfrm>
                    <a:off x="295" y="1480"/>
                    <a:ext cx="528" cy="362"/>
                  </a:xfrm>
                  <a:prstGeom prst="rect">
                    <a:avLst/>
                  </a:prstGeom>
                  <a:solidFill>
                    <a:srgbClr val="FFFFFF"/>
                  </a:solidFill>
                  <a:ln w="6350">
                    <a:solidFill>
                      <a:srgbClr val="FFFFFF"/>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21" name="Group 101">
                  <a:extLst>
                    <a:ext uri="{FF2B5EF4-FFF2-40B4-BE49-F238E27FC236}">
                      <a16:creationId xmlns:a16="http://schemas.microsoft.com/office/drawing/2014/main" id="{EEE344DD-0186-4CAE-9E98-6CC5D9C8A64A}"/>
                    </a:ext>
                  </a:extLst>
                </p:cNvPr>
                <p:cNvGrpSpPr>
                  <a:grpSpLocks/>
                </p:cNvGrpSpPr>
                <p:nvPr/>
              </p:nvGrpSpPr>
              <p:grpSpPr bwMode="auto">
                <a:xfrm>
                  <a:off x="3787" y="2709"/>
                  <a:ext cx="409" cy="136"/>
                  <a:chOff x="930" y="2568"/>
                  <a:chExt cx="590" cy="227"/>
                </a:xfrm>
              </p:grpSpPr>
              <p:sp>
                <p:nvSpPr>
                  <p:cNvPr id="61" name="Rectangle 102">
                    <a:extLst>
                      <a:ext uri="{FF2B5EF4-FFF2-40B4-BE49-F238E27FC236}">
                        <a16:creationId xmlns:a16="http://schemas.microsoft.com/office/drawing/2014/main" id="{58D1FA0C-2015-415A-B282-4D65A2DAFFA5}"/>
                      </a:ext>
                    </a:extLst>
                  </p:cNvPr>
                  <p:cNvSpPr>
                    <a:spLocks noChangeArrowheads="1"/>
                  </p:cNvSpPr>
                  <p:nvPr/>
                </p:nvSpPr>
                <p:spPr bwMode="auto">
                  <a:xfrm>
                    <a:off x="930" y="2568"/>
                    <a:ext cx="590" cy="227"/>
                  </a:xfrm>
                  <a:prstGeom prst="rect">
                    <a:avLst/>
                  </a:prstGeom>
                  <a:blipFill dpi="0" rotWithShape="0">
                    <a:blip r:embed="rId3"/>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62" name="Freeform 103">
                    <a:extLst>
                      <a:ext uri="{FF2B5EF4-FFF2-40B4-BE49-F238E27FC236}">
                        <a16:creationId xmlns:a16="http://schemas.microsoft.com/office/drawing/2014/main" id="{7E58BECF-48A6-43A9-ADB8-72691C367CBA}"/>
                      </a:ext>
                    </a:extLst>
                  </p:cNvPr>
                  <p:cNvSpPr>
                    <a:spLocks/>
                  </p:cNvSpPr>
                  <p:nvPr/>
                </p:nvSpPr>
                <p:spPr bwMode="auto">
                  <a:xfrm>
                    <a:off x="930" y="2568"/>
                    <a:ext cx="589" cy="227"/>
                  </a:xfrm>
                  <a:custGeom>
                    <a:avLst/>
                    <a:gdLst>
                      <a:gd name="T0" fmla="*/ 0 w 589"/>
                      <a:gd name="T1" fmla="*/ 227 h 227"/>
                      <a:gd name="T2" fmla="*/ 589 w 589"/>
                      <a:gd name="T3" fmla="*/ 0 h 227"/>
                    </a:gdLst>
                    <a:ahLst/>
                    <a:cxnLst>
                      <a:cxn ang="0">
                        <a:pos x="T0" y="T1"/>
                      </a:cxn>
                      <a:cxn ang="0">
                        <a:pos x="T2" y="T3"/>
                      </a:cxn>
                    </a:cxnLst>
                    <a:rect l="0" t="0" r="r" b="b"/>
                    <a:pathLst>
                      <a:path w="589" h="227">
                        <a:moveTo>
                          <a:pt x="0" y="227"/>
                        </a:moveTo>
                        <a:cubicBezTo>
                          <a:pt x="275" y="185"/>
                          <a:pt x="551" y="144"/>
                          <a:pt x="589" y="0"/>
                        </a:cubicBezTo>
                      </a:path>
                    </a:pathLst>
                  </a:custGeom>
                  <a:noFill/>
                  <a:ln w="6350" cmpd="sng">
                    <a:solidFill>
                      <a:srgbClr val="969696"/>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sp>
              <p:nvSpPr>
                <p:cNvPr id="22" name="Line 104">
                  <a:extLst>
                    <a:ext uri="{FF2B5EF4-FFF2-40B4-BE49-F238E27FC236}">
                      <a16:creationId xmlns:a16="http://schemas.microsoft.com/office/drawing/2014/main" id="{06E8554B-2E06-4E0E-8D93-ABBF64BAF433}"/>
                    </a:ext>
                  </a:extLst>
                </p:cNvPr>
                <p:cNvSpPr>
                  <a:spLocks noChangeShapeType="1"/>
                </p:cNvSpPr>
                <p:nvPr/>
              </p:nvSpPr>
              <p:spPr bwMode="auto">
                <a:xfrm flipV="1">
                  <a:off x="654" y="256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3" name="Line 105">
                  <a:extLst>
                    <a:ext uri="{FF2B5EF4-FFF2-40B4-BE49-F238E27FC236}">
                      <a16:creationId xmlns:a16="http://schemas.microsoft.com/office/drawing/2014/main" id="{475317CC-7DED-406F-BCB4-3E6A27599352}"/>
                    </a:ext>
                  </a:extLst>
                </p:cNvPr>
                <p:cNvSpPr>
                  <a:spLocks noChangeShapeType="1"/>
                </p:cNvSpPr>
                <p:nvPr/>
              </p:nvSpPr>
              <p:spPr bwMode="auto">
                <a:xfrm flipV="1">
                  <a:off x="654" y="2908"/>
                  <a:ext cx="0" cy="9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24" name="Group 106">
                  <a:extLst>
                    <a:ext uri="{FF2B5EF4-FFF2-40B4-BE49-F238E27FC236}">
                      <a16:creationId xmlns:a16="http://schemas.microsoft.com/office/drawing/2014/main" id="{CF39E5EA-666D-46BE-BB31-0409DDF2BAAC}"/>
                    </a:ext>
                  </a:extLst>
                </p:cNvPr>
                <p:cNvGrpSpPr>
                  <a:grpSpLocks/>
                </p:cNvGrpSpPr>
                <p:nvPr/>
              </p:nvGrpSpPr>
              <p:grpSpPr bwMode="auto">
                <a:xfrm>
                  <a:off x="612" y="2658"/>
                  <a:ext cx="393" cy="249"/>
                  <a:chOff x="1610" y="2387"/>
                  <a:chExt cx="393" cy="254"/>
                </a:xfrm>
              </p:grpSpPr>
              <p:sp>
                <p:nvSpPr>
                  <p:cNvPr id="59" name="Oval 107">
                    <a:extLst>
                      <a:ext uri="{FF2B5EF4-FFF2-40B4-BE49-F238E27FC236}">
                        <a16:creationId xmlns:a16="http://schemas.microsoft.com/office/drawing/2014/main" id="{BF3022E4-A5F2-4929-B343-02305A2FF460}"/>
                      </a:ext>
                    </a:extLst>
                  </p:cNvPr>
                  <p:cNvSpPr>
                    <a:spLocks noChangeArrowheads="1"/>
                  </p:cNvSpPr>
                  <p:nvPr/>
                </p:nvSpPr>
                <p:spPr bwMode="auto">
                  <a:xfrm>
                    <a:off x="1610" y="2387"/>
                    <a:ext cx="91" cy="244"/>
                  </a:xfrm>
                  <a:prstGeom prst="ellipse">
                    <a:avLst/>
                  </a:prstGeom>
                  <a:blipFill dpi="0" rotWithShape="0">
                    <a:blip r:embed="rId4"/>
                    <a:srcRect/>
                    <a:tile tx="0" ty="0" sx="100000" sy="100000" flip="none" algn="tl"/>
                  </a:blipFill>
                  <a:ln w="6350">
                    <a:solidFill>
                      <a:srgbClr val="808080"/>
                    </a:solidFill>
                    <a:round/>
                    <a:headEnd/>
                    <a:tailEnd/>
                  </a:ln>
                </p:spPr>
                <p:txBody>
                  <a:bodyPr vert="horz" wrap="none" lIns="91440" tIns="45720" rIns="91440" bIns="45720" numCol="1" anchor="ctr" anchorCtr="0" compatLnSpc="1">
                    <a:prstTxWarp prst="textNoShape">
                      <a:avLst/>
                    </a:prstTxWarp>
                  </a:bodyPr>
                  <a:lstStyle/>
                  <a:p>
                    <a:endParaRPr lang="es-PE"/>
                  </a:p>
                </p:txBody>
              </p:sp>
              <p:sp>
                <p:nvSpPr>
                  <p:cNvPr id="60" name="Rectangle 108">
                    <a:extLst>
                      <a:ext uri="{FF2B5EF4-FFF2-40B4-BE49-F238E27FC236}">
                        <a16:creationId xmlns:a16="http://schemas.microsoft.com/office/drawing/2014/main" id="{1EC56373-9D58-4B95-836D-9C1087F5D93C}"/>
                      </a:ext>
                    </a:extLst>
                  </p:cNvPr>
                  <p:cNvSpPr>
                    <a:spLocks noChangeArrowheads="1"/>
                  </p:cNvSpPr>
                  <p:nvPr/>
                </p:nvSpPr>
                <p:spPr bwMode="auto">
                  <a:xfrm>
                    <a:off x="1655" y="2387"/>
                    <a:ext cx="348" cy="254"/>
                  </a:xfrm>
                  <a:prstGeom prst="rect">
                    <a:avLst/>
                  </a:prstGeom>
                  <a:blipFill dpi="0" rotWithShape="0">
                    <a:blip r:embed="rId4"/>
                    <a:srcRect/>
                    <a:tile tx="0" ty="0" sx="100000" sy="100000" flip="none" algn="tl"/>
                  </a:blipFill>
                  <a:ln w="6350">
                    <a:solidFill>
                      <a:srgbClr val="80808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sp>
              <p:nvSpPr>
                <p:cNvPr id="25" name="Freeform 109">
                  <a:extLst>
                    <a:ext uri="{FF2B5EF4-FFF2-40B4-BE49-F238E27FC236}">
                      <a16:creationId xmlns:a16="http://schemas.microsoft.com/office/drawing/2014/main" id="{A5F0394A-F03C-4610-A472-B7BF6B827C9F}"/>
                    </a:ext>
                  </a:extLst>
                </p:cNvPr>
                <p:cNvSpPr>
                  <a:spLocks/>
                </p:cNvSpPr>
                <p:nvPr/>
              </p:nvSpPr>
              <p:spPr bwMode="auto">
                <a:xfrm>
                  <a:off x="476" y="2813"/>
                  <a:ext cx="182" cy="137"/>
                </a:xfrm>
                <a:custGeom>
                  <a:avLst/>
                  <a:gdLst>
                    <a:gd name="T0" fmla="*/ 136 w 136"/>
                    <a:gd name="T1" fmla="*/ 0 h 137"/>
                    <a:gd name="T2" fmla="*/ 45 w 136"/>
                    <a:gd name="T3" fmla="*/ 46 h 137"/>
                    <a:gd name="T4" fmla="*/ 0 w 136"/>
                    <a:gd name="T5" fmla="*/ 137 h 137"/>
                  </a:gdLst>
                  <a:ahLst/>
                  <a:cxnLst>
                    <a:cxn ang="0">
                      <a:pos x="T0" y="T1"/>
                    </a:cxn>
                    <a:cxn ang="0">
                      <a:pos x="T2" y="T3"/>
                    </a:cxn>
                    <a:cxn ang="0">
                      <a:pos x="T4" y="T5"/>
                    </a:cxn>
                  </a:cxnLst>
                  <a:rect l="0" t="0" r="r" b="b"/>
                  <a:pathLst>
                    <a:path w="136" h="137">
                      <a:moveTo>
                        <a:pt x="136" y="0"/>
                      </a:moveTo>
                      <a:cubicBezTo>
                        <a:pt x="102" y="11"/>
                        <a:pt x="68" y="23"/>
                        <a:pt x="45" y="46"/>
                      </a:cubicBezTo>
                      <a:cubicBezTo>
                        <a:pt x="22" y="69"/>
                        <a:pt x="11" y="103"/>
                        <a:pt x="0" y="137"/>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grpSp>
              <p:nvGrpSpPr>
                <p:cNvPr id="26" name="Group 110">
                  <a:extLst>
                    <a:ext uri="{FF2B5EF4-FFF2-40B4-BE49-F238E27FC236}">
                      <a16:creationId xmlns:a16="http://schemas.microsoft.com/office/drawing/2014/main" id="{0D487EC9-4977-4EAC-B234-2747E9E6BC27}"/>
                    </a:ext>
                  </a:extLst>
                </p:cNvPr>
                <p:cNvGrpSpPr>
                  <a:grpSpLocks/>
                </p:cNvGrpSpPr>
                <p:nvPr/>
              </p:nvGrpSpPr>
              <p:grpSpPr bwMode="auto">
                <a:xfrm>
                  <a:off x="2744" y="2699"/>
                  <a:ext cx="1043" cy="232"/>
                  <a:chOff x="2744" y="2699"/>
                  <a:chExt cx="1043" cy="232"/>
                </a:xfrm>
              </p:grpSpPr>
              <p:grpSp>
                <p:nvGrpSpPr>
                  <p:cNvPr id="50" name="Group 111">
                    <a:extLst>
                      <a:ext uri="{FF2B5EF4-FFF2-40B4-BE49-F238E27FC236}">
                        <a16:creationId xmlns:a16="http://schemas.microsoft.com/office/drawing/2014/main" id="{11AA654F-8D76-4413-A140-BBC70F7AE3F3}"/>
                      </a:ext>
                    </a:extLst>
                  </p:cNvPr>
                  <p:cNvGrpSpPr>
                    <a:grpSpLocks/>
                  </p:cNvGrpSpPr>
                  <p:nvPr/>
                </p:nvGrpSpPr>
                <p:grpSpPr bwMode="auto">
                  <a:xfrm>
                    <a:off x="2744" y="2734"/>
                    <a:ext cx="1043" cy="113"/>
                    <a:chOff x="2744" y="3884"/>
                    <a:chExt cx="1043" cy="91"/>
                  </a:xfrm>
                </p:grpSpPr>
                <p:sp>
                  <p:nvSpPr>
                    <p:cNvPr id="56" name="AutoShape 112">
                      <a:extLst>
                        <a:ext uri="{FF2B5EF4-FFF2-40B4-BE49-F238E27FC236}">
                          <a16:creationId xmlns:a16="http://schemas.microsoft.com/office/drawing/2014/main" id="{AC13405B-4DA8-4D77-84AA-2325D35B6CD9}"/>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7" name="Rectangle 113">
                      <a:extLst>
                        <a:ext uri="{FF2B5EF4-FFF2-40B4-BE49-F238E27FC236}">
                          <a16:creationId xmlns:a16="http://schemas.microsoft.com/office/drawing/2014/main" id="{D83B90D7-8C36-4480-BCDA-B3AA5FAD5BB2}"/>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8" name="Rectangle 114">
                      <a:extLst>
                        <a:ext uri="{FF2B5EF4-FFF2-40B4-BE49-F238E27FC236}">
                          <a16:creationId xmlns:a16="http://schemas.microsoft.com/office/drawing/2014/main" id="{F94C0641-553A-45CA-8426-C979B931D3A1}"/>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51" name="Group 115">
                    <a:extLst>
                      <a:ext uri="{FF2B5EF4-FFF2-40B4-BE49-F238E27FC236}">
                        <a16:creationId xmlns:a16="http://schemas.microsoft.com/office/drawing/2014/main" id="{B5766315-A843-4184-8CB1-D60EA2B5EF28}"/>
                      </a:ext>
                    </a:extLst>
                  </p:cNvPr>
                  <p:cNvGrpSpPr>
                    <a:grpSpLocks/>
                  </p:cNvGrpSpPr>
                  <p:nvPr/>
                </p:nvGrpSpPr>
                <p:grpSpPr bwMode="auto">
                  <a:xfrm>
                    <a:off x="3235" y="2699"/>
                    <a:ext cx="222" cy="232"/>
                    <a:chOff x="3235" y="2699"/>
                    <a:chExt cx="222" cy="232"/>
                  </a:xfrm>
                </p:grpSpPr>
                <p:sp>
                  <p:nvSpPr>
                    <p:cNvPr id="52" name="Rectangle 116">
                      <a:extLst>
                        <a:ext uri="{FF2B5EF4-FFF2-40B4-BE49-F238E27FC236}">
                          <a16:creationId xmlns:a16="http://schemas.microsoft.com/office/drawing/2014/main" id="{67B053AC-16AC-44C0-B479-A870D553D184}"/>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3" name="AutoShape 117">
                      <a:extLst>
                        <a:ext uri="{FF2B5EF4-FFF2-40B4-BE49-F238E27FC236}">
                          <a16:creationId xmlns:a16="http://schemas.microsoft.com/office/drawing/2014/main" id="{3C67DC2F-05E4-40E6-A4D0-68F942F28C63}"/>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4" name="AutoShape 118">
                      <a:extLst>
                        <a:ext uri="{FF2B5EF4-FFF2-40B4-BE49-F238E27FC236}">
                          <a16:creationId xmlns:a16="http://schemas.microsoft.com/office/drawing/2014/main" id="{DEB8B372-79CB-4DC5-8837-CB75D564C09C}"/>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55" name="AutoShape 119">
                      <a:extLst>
                        <a:ext uri="{FF2B5EF4-FFF2-40B4-BE49-F238E27FC236}">
                          <a16:creationId xmlns:a16="http://schemas.microsoft.com/office/drawing/2014/main" id="{DCB21607-D2E8-442F-8A57-1FFF48906BF1}"/>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grpSp>
              <p:nvGrpSpPr>
                <p:cNvPr id="27" name="Group 120">
                  <a:extLst>
                    <a:ext uri="{FF2B5EF4-FFF2-40B4-BE49-F238E27FC236}">
                      <a16:creationId xmlns:a16="http://schemas.microsoft.com/office/drawing/2014/main" id="{F1E863F9-E684-4CE3-835A-686555312B64}"/>
                    </a:ext>
                  </a:extLst>
                </p:cNvPr>
                <p:cNvGrpSpPr>
                  <a:grpSpLocks/>
                </p:cNvGrpSpPr>
                <p:nvPr/>
              </p:nvGrpSpPr>
              <p:grpSpPr bwMode="auto">
                <a:xfrm>
                  <a:off x="1701" y="2700"/>
                  <a:ext cx="1043" cy="232"/>
                  <a:chOff x="2744" y="2699"/>
                  <a:chExt cx="1043" cy="232"/>
                </a:xfrm>
              </p:grpSpPr>
              <p:grpSp>
                <p:nvGrpSpPr>
                  <p:cNvPr id="41" name="Group 121">
                    <a:extLst>
                      <a:ext uri="{FF2B5EF4-FFF2-40B4-BE49-F238E27FC236}">
                        <a16:creationId xmlns:a16="http://schemas.microsoft.com/office/drawing/2014/main" id="{62BF3D22-3FB2-45F0-9644-9E73A5E73783}"/>
                      </a:ext>
                    </a:extLst>
                  </p:cNvPr>
                  <p:cNvGrpSpPr>
                    <a:grpSpLocks/>
                  </p:cNvGrpSpPr>
                  <p:nvPr/>
                </p:nvGrpSpPr>
                <p:grpSpPr bwMode="auto">
                  <a:xfrm>
                    <a:off x="2744" y="2734"/>
                    <a:ext cx="1043" cy="113"/>
                    <a:chOff x="2744" y="3884"/>
                    <a:chExt cx="1043" cy="91"/>
                  </a:xfrm>
                </p:grpSpPr>
                <p:sp>
                  <p:nvSpPr>
                    <p:cNvPr id="47" name="AutoShape 122">
                      <a:extLst>
                        <a:ext uri="{FF2B5EF4-FFF2-40B4-BE49-F238E27FC236}">
                          <a16:creationId xmlns:a16="http://schemas.microsoft.com/office/drawing/2014/main" id="{8E4BB124-E8A7-4876-8A96-AC878FE71666}"/>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8" name="Rectangle 123">
                      <a:extLst>
                        <a:ext uri="{FF2B5EF4-FFF2-40B4-BE49-F238E27FC236}">
                          <a16:creationId xmlns:a16="http://schemas.microsoft.com/office/drawing/2014/main" id="{4BAD7BC3-CF41-460F-8E08-D21DC008ED4E}"/>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9" name="Rectangle 124">
                      <a:extLst>
                        <a:ext uri="{FF2B5EF4-FFF2-40B4-BE49-F238E27FC236}">
                          <a16:creationId xmlns:a16="http://schemas.microsoft.com/office/drawing/2014/main" id="{75E6DC5B-8685-4127-B1B8-484BF88FD159}"/>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42" name="Group 125">
                    <a:extLst>
                      <a:ext uri="{FF2B5EF4-FFF2-40B4-BE49-F238E27FC236}">
                        <a16:creationId xmlns:a16="http://schemas.microsoft.com/office/drawing/2014/main" id="{8659B7BC-AC10-4B4B-9F94-BA4F06CC9603}"/>
                      </a:ext>
                    </a:extLst>
                  </p:cNvPr>
                  <p:cNvGrpSpPr>
                    <a:grpSpLocks/>
                  </p:cNvGrpSpPr>
                  <p:nvPr/>
                </p:nvGrpSpPr>
                <p:grpSpPr bwMode="auto">
                  <a:xfrm>
                    <a:off x="3235" y="2699"/>
                    <a:ext cx="222" cy="232"/>
                    <a:chOff x="3235" y="2699"/>
                    <a:chExt cx="222" cy="232"/>
                  </a:xfrm>
                </p:grpSpPr>
                <p:sp>
                  <p:nvSpPr>
                    <p:cNvPr id="43" name="Rectangle 126">
                      <a:extLst>
                        <a:ext uri="{FF2B5EF4-FFF2-40B4-BE49-F238E27FC236}">
                          <a16:creationId xmlns:a16="http://schemas.microsoft.com/office/drawing/2014/main" id="{DFC927F5-F953-4175-9682-268D1398B143}"/>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4" name="AutoShape 127">
                      <a:extLst>
                        <a:ext uri="{FF2B5EF4-FFF2-40B4-BE49-F238E27FC236}">
                          <a16:creationId xmlns:a16="http://schemas.microsoft.com/office/drawing/2014/main" id="{D7A71E97-0DED-46D0-994F-D5F86AD4CFA4}"/>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5" name="AutoShape 128">
                      <a:extLst>
                        <a:ext uri="{FF2B5EF4-FFF2-40B4-BE49-F238E27FC236}">
                          <a16:creationId xmlns:a16="http://schemas.microsoft.com/office/drawing/2014/main" id="{D3F41D3B-EAAE-4AE9-AAC9-29418B6D12E2}"/>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6" name="AutoShape 129">
                      <a:extLst>
                        <a:ext uri="{FF2B5EF4-FFF2-40B4-BE49-F238E27FC236}">
                          <a16:creationId xmlns:a16="http://schemas.microsoft.com/office/drawing/2014/main" id="{0E9BA90C-972D-440D-995A-3463F1FDC65A}"/>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sp>
              <p:nvSpPr>
                <p:cNvPr id="28" name="Line 130">
                  <a:extLst>
                    <a:ext uri="{FF2B5EF4-FFF2-40B4-BE49-F238E27FC236}">
                      <a16:creationId xmlns:a16="http://schemas.microsoft.com/office/drawing/2014/main" id="{1A7E5F13-4E7E-420D-ADFA-F779392F3D11}"/>
                    </a:ext>
                  </a:extLst>
                </p:cNvPr>
                <p:cNvSpPr>
                  <a:spLocks noChangeShapeType="1"/>
                </p:cNvSpPr>
                <p:nvPr/>
              </p:nvSpPr>
              <p:spPr bwMode="auto">
                <a:xfrm>
                  <a:off x="4105" y="2790"/>
                  <a:ext cx="45"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grpSp>
              <p:nvGrpSpPr>
                <p:cNvPr id="29" name="Group 131">
                  <a:extLst>
                    <a:ext uri="{FF2B5EF4-FFF2-40B4-BE49-F238E27FC236}">
                      <a16:creationId xmlns:a16="http://schemas.microsoft.com/office/drawing/2014/main" id="{EA7D439B-B83A-4757-AFF3-C52AC3316A48}"/>
                    </a:ext>
                  </a:extLst>
                </p:cNvPr>
                <p:cNvGrpSpPr>
                  <a:grpSpLocks/>
                </p:cNvGrpSpPr>
                <p:nvPr/>
              </p:nvGrpSpPr>
              <p:grpSpPr bwMode="auto">
                <a:xfrm>
                  <a:off x="657" y="2700"/>
                  <a:ext cx="1043" cy="232"/>
                  <a:chOff x="2744" y="2699"/>
                  <a:chExt cx="1043" cy="232"/>
                </a:xfrm>
              </p:grpSpPr>
              <p:grpSp>
                <p:nvGrpSpPr>
                  <p:cNvPr id="32" name="Group 132">
                    <a:extLst>
                      <a:ext uri="{FF2B5EF4-FFF2-40B4-BE49-F238E27FC236}">
                        <a16:creationId xmlns:a16="http://schemas.microsoft.com/office/drawing/2014/main" id="{6E593344-7033-453E-B2F3-6C5E29704B97}"/>
                      </a:ext>
                    </a:extLst>
                  </p:cNvPr>
                  <p:cNvGrpSpPr>
                    <a:grpSpLocks/>
                  </p:cNvGrpSpPr>
                  <p:nvPr/>
                </p:nvGrpSpPr>
                <p:grpSpPr bwMode="auto">
                  <a:xfrm>
                    <a:off x="2744" y="2734"/>
                    <a:ext cx="1043" cy="113"/>
                    <a:chOff x="2744" y="3884"/>
                    <a:chExt cx="1043" cy="91"/>
                  </a:xfrm>
                </p:grpSpPr>
                <p:sp>
                  <p:nvSpPr>
                    <p:cNvPr id="38" name="AutoShape 133">
                      <a:extLst>
                        <a:ext uri="{FF2B5EF4-FFF2-40B4-BE49-F238E27FC236}">
                          <a16:creationId xmlns:a16="http://schemas.microsoft.com/office/drawing/2014/main" id="{2C70EBC1-AA4E-4DD2-822C-DC54E880B22A}"/>
                        </a:ext>
                      </a:extLst>
                    </p:cNvPr>
                    <p:cNvSpPr>
                      <a:spLocks noChangeArrowheads="1"/>
                    </p:cNvSpPr>
                    <p:nvPr/>
                  </p:nvSpPr>
                  <p:spPr bwMode="auto">
                    <a:xfrm rot="5400000">
                      <a:off x="2833" y="3885"/>
                      <a:ext cx="91" cy="90"/>
                    </a:xfrm>
                    <a:prstGeom prst="triangle">
                      <a:avLst>
                        <a:gd name="adj" fmla="val 50000"/>
                      </a:avLst>
                    </a:prstGeom>
                    <a:gradFill rotWithShape="1">
                      <a:gsLst>
                        <a:gs pos="0">
                          <a:srgbClr val="FFFFFF">
                            <a:gamma/>
                            <a:shade val="46275"/>
                            <a:invGamma/>
                          </a:srgbClr>
                        </a:gs>
                        <a:gs pos="50000">
                          <a:srgbClr val="FFFFFF"/>
                        </a:gs>
                        <a:gs pos="100000">
                          <a:srgbClr val="FFFFFF">
                            <a:gamma/>
                            <a:shade val="46275"/>
                            <a:invGamma/>
                          </a:srgbClr>
                        </a:gs>
                      </a:gsLst>
                      <a:lin ang="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9" name="Rectangle 134">
                      <a:extLst>
                        <a:ext uri="{FF2B5EF4-FFF2-40B4-BE49-F238E27FC236}">
                          <a16:creationId xmlns:a16="http://schemas.microsoft.com/office/drawing/2014/main" id="{5A616255-00E5-4615-9ADE-8458520F2132}"/>
                        </a:ext>
                      </a:extLst>
                    </p:cNvPr>
                    <p:cNvSpPr>
                      <a:spLocks noChangeArrowheads="1"/>
                    </p:cNvSpPr>
                    <p:nvPr/>
                  </p:nvSpPr>
                  <p:spPr bwMode="auto">
                    <a:xfrm>
                      <a:off x="2744" y="3884"/>
                      <a:ext cx="91" cy="90"/>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40" name="Rectangle 135">
                      <a:extLst>
                        <a:ext uri="{FF2B5EF4-FFF2-40B4-BE49-F238E27FC236}">
                          <a16:creationId xmlns:a16="http://schemas.microsoft.com/office/drawing/2014/main" id="{EDAE6380-9FEB-4291-A17F-A4147E4CE48A}"/>
                        </a:ext>
                      </a:extLst>
                    </p:cNvPr>
                    <p:cNvSpPr>
                      <a:spLocks noChangeArrowheads="1"/>
                    </p:cNvSpPr>
                    <p:nvPr/>
                  </p:nvSpPr>
                  <p:spPr bwMode="auto">
                    <a:xfrm>
                      <a:off x="2880" y="3906"/>
                      <a:ext cx="907" cy="45"/>
                    </a:xfrm>
                    <a:prstGeom prst="rect">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33" name="Group 136">
                    <a:extLst>
                      <a:ext uri="{FF2B5EF4-FFF2-40B4-BE49-F238E27FC236}">
                        <a16:creationId xmlns:a16="http://schemas.microsoft.com/office/drawing/2014/main" id="{EE5B29E0-A7B1-4A27-88C5-148BEF45103C}"/>
                      </a:ext>
                    </a:extLst>
                  </p:cNvPr>
                  <p:cNvGrpSpPr>
                    <a:grpSpLocks/>
                  </p:cNvGrpSpPr>
                  <p:nvPr/>
                </p:nvGrpSpPr>
                <p:grpSpPr bwMode="auto">
                  <a:xfrm>
                    <a:off x="3235" y="2699"/>
                    <a:ext cx="222" cy="232"/>
                    <a:chOff x="3235" y="2699"/>
                    <a:chExt cx="222" cy="232"/>
                  </a:xfrm>
                </p:grpSpPr>
                <p:sp>
                  <p:nvSpPr>
                    <p:cNvPr id="34" name="Rectangle 137">
                      <a:extLst>
                        <a:ext uri="{FF2B5EF4-FFF2-40B4-BE49-F238E27FC236}">
                          <a16:creationId xmlns:a16="http://schemas.microsoft.com/office/drawing/2014/main" id="{70336C03-806A-4729-B01C-11C7346F4AE0}"/>
                        </a:ext>
                      </a:extLst>
                    </p:cNvPr>
                    <p:cNvSpPr>
                      <a:spLocks noChangeArrowheads="1"/>
                    </p:cNvSpPr>
                    <p:nvPr/>
                  </p:nvSpPr>
                  <p:spPr bwMode="auto">
                    <a:xfrm>
                      <a:off x="3235" y="2738"/>
                      <a:ext cx="113" cy="102"/>
                    </a:xfrm>
                    <a:prstGeom prst="rect">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5" name="AutoShape 138">
                      <a:extLst>
                        <a:ext uri="{FF2B5EF4-FFF2-40B4-BE49-F238E27FC236}">
                          <a16:creationId xmlns:a16="http://schemas.microsoft.com/office/drawing/2014/main" id="{D47A96D8-9039-4B26-A6FA-FEE9DA5EFA85}"/>
                        </a:ext>
                      </a:extLst>
                    </p:cNvPr>
                    <p:cNvSpPr>
                      <a:spLocks noChangeArrowheads="1"/>
                    </p:cNvSpPr>
                    <p:nvPr/>
                  </p:nvSpPr>
                  <p:spPr bwMode="auto">
                    <a:xfrm rot="5400000">
                      <a:off x="3327" y="2718"/>
                      <a:ext cx="11"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6" name="AutoShape 139">
                      <a:extLst>
                        <a:ext uri="{FF2B5EF4-FFF2-40B4-BE49-F238E27FC236}">
                          <a16:creationId xmlns:a16="http://schemas.microsoft.com/office/drawing/2014/main" id="{5EF314E7-145D-4EE2-988E-492BDB2F9C95}"/>
                        </a:ext>
                      </a:extLst>
                    </p:cNvPr>
                    <p:cNvSpPr>
                      <a:spLocks noChangeArrowheads="1"/>
                    </p:cNvSpPr>
                    <p:nvPr/>
                  </p:nvSpPr>
                  <p:spPr bwMode="auto">
                    <a:xfrm rot="8100000">
                      <a:off x="3373" y="2795"/>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sp>
                  <p:nvSpPr>
                    <p:cNvPr id="37" name="AutoShape 140">
                      <a:extLst>
                        <a:ext uri="{FF2B5EF4-FFF2-40B4-BE49-F238E27FC236}">
                          <a16:creationId xmlns:a16="http://schemas.microsoft.com/office/drawing/2014/main" id="{607A0693-E93A-4989-94B0-8EBB1713508B}"/>
                        </a:ext>
                      </a:extLst>
                    </p:cNvPr>
                    <p:cNvSpPr>
                      <a:spLocks noChangeArrowheads="1"/>
                    </p:cNvSpPr>
                    <p:nvPr/>
                  </p:nvSpPr>
                  <p:spPr bwMode="auto">
                    <a:xfrm rot="2700000">
                      <a:off x="3381" y="2639"/>
                      <a:ext cx="16" cy="136"/>
                    </a:xfrm>
                    <a:prstGeom prst="triangle">
                      <a:avLst>
                        <a:gd name="adj" fmla="val 50000"/>
                      </a:avLst>
                    </a:prstGeom>
                    <a:solidFill>
                      <a:srgbClr val="000000"/>
                    </a:soli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sp>
              <p:nvSpPr>
                <p:cNvPr id="30" name="Freeform 141">
                  <a:extLst>
                    <a:ext uri="{FF2B5EF4-FFF2-40B4-BE49-F238E27FC236}">
                      <a16:creationId xmlns:a16="http://schemas.microsoft.com/office/drawing/2014/main" id="{01BB11E4-CD6F-4838-9A13-9663A23EADED}"/>
                    </a:ext>
                  </a:extLst>
                </p:cNvPr>
                <p:cNvSpPr>
                  <a:spLocks/>
                </p:cNvSpPr>
                <p:nvPr/>
              </p:nvSpPr>
              <p:spPr bwMode="auto">
                <a:xfrm>
                  <a:off x="4150" y="2790"/>
                  <a:ext cx="82" cy="50"/>
                </a:xfrm>
                <a:custGeom>
                  <a:avLst/>
                  <a:gdLst>
                    <a:gd name="T0" fmla="*/ 0 w 15"/>
                    <a:gd name="T1" fmla="*/ 0 h 45"/>
                    <a:gd name="T2" fmla="*/ 0 w 15"/>
                    <a:gd name="T3" fmla="*/ 45 h 45"/>
                  </a:gdLst>
                  <a:ahLst/>
                  <a:cxnLst>
                    <a:cxn ang="0">
                      <a:pos x="T0" y="T1"/>
                    </a:cxn>
                    <a:cxn ang="0">
                      <a:pos x="T2" y="T3"/>
                    </a:cxn>
                  </a:cxnLst>
                  <a:rect l="0" t="0" r="r" b="b"/>
                  <a:pathLst>
                    <a:path w="15" h="45">
                      <a:moveTo>
                        <a:pt x="0" y="0"/>
                      </a:moveTo>
                      <a:cubicBezTo>
                        <a:pt x="7" y="11"/>
                        <a:pt x="15" y="22"/>
                        <a:pt x="0" y="45"/>
                      </a:cubicBezTo>
                    </a:path>
                  </a:pathLst>
                </a:custGeom>
                <a:noFill/>
                <a:ln w="6350" cmpd="sng">
                  <a:solidFill>
                    <a:srgbClr val="00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s-PE"/>
                </a:p>
              </p:txBody>
            </p:sp>
            <p:sp>
              <p:nvSpPr>
                <p:cNvPr id="31" name="Rectangle 142">
                  <a:extLst>
                    <a:ext uri="{FF2B5EF4-FFF2-40B4-BE49-F238E27FC236}">
                      <a16:creationId xmlns:a16="http://schemas.microsoft.com/office/drawing/2014/main" id="{D6A827B5-F7F0-46CB-B105-53B27373AC77}"/>
                    </a:ext>
                  </a:extLst>
                </p:cNvPr>
                <p:cNvSpPr>
                  <a:spLocks noChangeArrowheads="1"/>
                </p:cNvSpPr>
                <p:nvPr/>
              </p:nvSpPr>
              <p:spPr bwMode="auto">
                <a:xfrm>
                  <a:off x="3989" y="2765"/>
                  <a:ext cx="137" cy="46"/>
                </a:xfrm>
                <a:prstGeom prst="rect">
                  <a:avLst/>
                </a:prstGeom>
                <a:gradFill rotWithShape="0">
                  <a:gsLst>
                    <a:gs pos="0">
                      <a:srgbClr val="4D4D4D"/>
                    </a:gs>
                    <a:gs pos="50000">
                      <a:srgbClr val="DDDDDD"/>
                    </a:gs>
                    <a:gs pos="100000">
                      <a:srgbClr val="4D4D4D"/>
                    </a:gs>
                  </a:gsLst>
                  <a:lin ang="5400000" scaled="1"/>
                </a:gradFill>
                <a:ln w="6350">
                  <a:solidFill>
                    <a:srgbClr val="000000"/>
                  </a:solidFill>
                  <a:miter lim="800000"/>
                  <a:headEnd/>
                  <a:tailEnd/>
                </a:ln>
              </p:spPr>
              <p:txBody>
                <a:bodyPr vert="horz" wrap="none" lIns="91440" tIns="45720" rIns="91440" bIns="45720" numCol="1" anchor="ctr" anchorCtr="0" compatLnSpc="1">
                  <a:prstTxWarp prst="textNoShape">
                    <a:avLst/>
                  </a:prstTxWarp>
                </a:bodyPr>
                <a:lstStyle/>
                <a:p>
                  <a:endParaRPr lang="es-PE"/>
                </a:p>
              </p:txBody>
            </p:sp>
          </p:grpSp>
          <p:grpSp>
            <p:nvGrpSpPr>
              <p:cNvPr id="16" name="Group 143">
                <a:extLst>
                  <a:ext uri="{FF2B5EF4-FFF2-40B4-BE49-F238E27FC236}">
                    <a16:creationId xmlns:a16="http://schemas.microsoft.com/office/drawing/2014/main" id="{AC7BD992-44F6-467F-B66C-21D4CE0B97DF}"/>
                  </a:ext>
                </a:extLst>
              </p:cNvPr>
              <p:cNvGrpSpPr>
                <a:grpSpLocks/>
              </p:cNvGrpSpPr>
              <p:nvPr/>
            </p:nvGrpSpPr>
            <p:grpSpPr bwMode="auto">
              <a:xfrm>
                <a:off x="5012" y="2659"/>
                <a:ext cx="254" cy="254"/>
                <a:chOff x="5012" y="2659"/>
                <a:chExt cx="254" cy="254"/>
              </a:xfrm>
            </p:grpSpPr>
            <p:sp>
              <p:nvSpPr>
                <p:cNvPr id="17" name="Oval 144">
                  <a:extLst>
                    <a:ext uri="{FF2B5EF4-FFF2-40B4-BE49-F238E27FC236}">
                      <a16:creationId xmlns:a16="http://schemas.microsoft.com/office/drawing/2014/main" id="{043DA6CC-1C4F-4B24-8B10-015D5E12DB8A}"/>
                    </a:ext>
                  </a:extLst>
                </p:cNvPr>
                <p:cNvSpPr>
                  <a:spLocks noChangeArrowheads="1"/>
                </p:cNvSpPr>
                <p:nvPr/>
              </p:nvSpPr>
              <p:spPr bwMode="auto">
                <a:xfrm>
                  <a:off x="5012" y="2659"/>
                  <a:ext cx="254" cy="254"/>
                </a:xfrm>
                <a:prstGeom prst="ellipse">
                  <a:avLst/>
                </a:prstGeom>
                <a:noFill/>
                <a:ln w="6350">
                  <a:solidFill>
                    <a:srgbClr val="000000"/>
                  </a:solidFill>
                  <a:round/>
                  <a:headEnd/>
                  <a:tailEnd/>
                </a:ln>
                <a:extLst>
                  <a:ext uri="{909E8E84-426E-40DD-AFC4-6F175D3DCCD1}">
                    <a14:hiddenFill xmlns:a14="http://schemas.microsoft.com/office/drawing/2010/main">
                      <a:solidFill>
                        <a:srgbClr val="BBE0E3"/>
                      </a:solidFill>
                    </a14:hiddenFill>
                  </a:ext>
                </a:extLst>
              </p:spPr>
              <p:txBody>
                <a:bodyPr vert="horz" wrap="none" lIns="91440" tIns="45720" rIns="91440" bIns="45720" numCol="1" anchor="ctr" anchorCtr="0" compatLnSpc="1">
                  <a:prstTxWarp prst="textNoShape">
                    <a:avLst/>
                  </a:prstTxWarp>
                </a:bodyPr>
                <a:lstStyle/>
                <a:p>
                  <a:endParaRPr lang="es-PE"/>
                </a:p>
              </p:txBody>
            </p:sp>
            <p:sp>
              <p:nvSpPr>
                <p:cNvPr id="18" name="Oval 145">
                  <a:extLst>
                    <a:ext uri="{FF2B5EF4-FFF2-40B4-BE49-F238E27FC236}">
                      <a16:creationId xmlns:a16="http://schemas.microsoft.com/office/drawing/2014/main" id="{C93EE73E-6721-4B5F-B754-45966FD13A30}"/>
                    </a:ext>
                  </a:extLst>
                </p:cNvPr>
                <p:cNvSpPr>
                  <a:spLocks noChangeArrowheads="1"/>
                </p:cNvSpPr>
                <p:nvPr/>
              </p:nvSpPr>
              <p:spPr bwMode="auto">
                <a:xfrm>
                  <a:off x="5073" y="2720"/>
                  <a:ext cx="136" cy="136"/>
                </a:xfrm>
                <a:prstGeom prst="ellipse">
                  <a:avLst/>
                </a:prstGeom>
                <a:solidFill>
                  <a:srgbClr val="000000"/>
                </a:solidFill>
                <a:ln w="6350">
                  <a:solidFill>
                    <a:srgbClr val="000000"/>
                  </a:solidFill>
                  <a:round/>
                  <a:headEnd/>
                  <a:tailEnd/>
                </a:ln>
              </p:spPr>
              <p:txBody>
                <a:bodyPr vert="horz" wrap="none" lIns="91440" tIns="45720" rIns="91440" bIns="45720" numCol="1" anchor="ctr" anchorCtr="0" compatLnSpc="1">
                  <a:prstTxWarp prst="textNoShape">
                    <a:avLst/>
                  </a:prstTxWarp>
                </a:bodyPr>
                <a:lstStyle/>
                <a:p>
                  <a:endParaRPr lang="es-PE"/>
                </a:p>
              </p:txBody>
            </p:sp>
          </p:grpSp>
        </p:grpSp>
      </p:grpSp>
    </p:spTree>
    <p:extLst>
      <p:ext uri="{BB962C8B-B14F-4D97-AF65-F5344CB8AC3E}">
        <p14:creationId xmlns:p14="http://schemas.microsoft.com/office/powerpoint/2010/main" val="666402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8" name="Rectangle 2">
            <a:extLst>
              <a:ext uri="{FF2B5EF4-FFF2-40B4-BE49-F238E27FC236}">
                <a16:creationId xmlns:a16="http://schemas.microsoft.com/office/drawing/2014/main" id="{8DF76BAF-A52E-4226-AE00-95CA12EC2FBE}"/>
              </a:ext>
            </a:extLst>
          </p:cNvPr>
          <p:cNvSpPr>
            <a:spLocks noChangeArrowheads="1"/>
          </p:cNvSpPr>
          <p:nvPr/>
        </p:nvSpPr>
        <p:spPr bwMode="auto">
          <a:xfrm>
            <a:off x="340659" y="1945330"/>
            <a:ext cx="42851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cs typeface="Arial" panose="020B0604020202020204" pitchFamily="34" charset="0"/>
              </a:rPr>
              <a:t>VOLADURA CONTROLADA CON CARRIZO  </a:t>
            </a:r>
            <a:r>
              <a:rPr kumimoji="0" lang="es-ES" altLang="es-PE"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Marga Roja -Verde )</a:t>
            </a:r>
            <a:endParaRPr kumimoji="0" lang="es-ES" altLang="es-PE"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Diámetro de taladro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Longitud de taladro  (3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10 - 13 dinamitas de  pulverulentas de 45  de 7/8*7</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Carrizo  de 3 metros partido por la mitad</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b="0" i="0" u="none" strike="noStrike" cap="none" normalizeH="0" baseline="0" dirty="0">
              <a:ln>
                <a:noFill/>
              </a:ln>
              <a:solidFill>
                <a:schemeClr val="tx1"/>
              </a:solidFill>
              <a:effectLst/>
              <a:latin typeface="Arial" panose="020B0604020202020204" pitchFamily="34" charset="0"/>
            </a:endParaRPr>
          </a:p>
        </p:txBody>
      </p:sp>
      <p:pic>
        <p:nvPicPr>
          <p:cNvPr id="14337" name="Picture 1">
            <a:extLst>
              <a:ext uri="{FF2B5EF4-FFF2-40B4-BE49-F238E27FC236}">
                <a16:creationId xmlns:a16="http://schemas.microsoft.com/office/drawing/2014/main" id="{8B39612D-0B38-47E5-A586-978D341A20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1292" y="2411507"/>
            <a:ext cx="6840049" cy="19094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00299FBD-7181-479B-96CB-4A962A3D8323}"/>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ES" altLang="es-P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r>
              <a:rPr kumimoji="0" lang="es-MX" altLang="es-PE" sz="7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Taco de arcilla o cartón</a:t>
            </a:r>
            <a:endParaRPr kumimoji="0" lang="es-MX" altLang="es-P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0520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CFC172F7-FD70-4BFD-A0F9-F8F69DC46D99}"/>
              </a:ext>
            </a:extLst>
          </p:cNvPr>
          <p:cNvSpPr>
            <a:spLocks noChangeArrowheads="1"/>
          </p:cNvSpPr>
          <p:nvPr/>
        </p:nvSpPr>
        <p:spPr bwMode="auto">
          <a:xfrm>
            <a:off x="340659" y="1762718"/>
            <a:ext cx="360381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t>
            </a:r>
            <a:endParaRPr kumimoji="0" lang="es-PE" altLang="es-PE" b="1" i="0" u="none" strike="noStrike" cap="none" normalizeH="0" baseline="0" dirty="0">
              <a:ln>
                <a:noFill/>
              </a:ln>
              <a:solidFill>
                <a:schemeClr val="accent6">
                  <a:lumMod val="5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dureza media -suave - Mineral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semigelatinas</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Tecnel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1FCE0CE0-0ADE-44BE-92CB-F462AFA1E0BB}"/>
              </a:ext>
            </a:extLst>
          </p:cNvPr>
          <p:cNvPicPr>
            <a:picLocks noChangeAspect="1"/>
          </p:cNvPicPr>
          <p:nvPr/>
        </p:nvPicPr>
        <p:blipFill rotWithShape="1">
          <a:blip r:embed="rId2"/>
          <a:srcRect r="7520"/>
          <a:stretch/>
        </p:blipFill>
        <p:spPr>
          <a:xfrm>
            <a:off x="4391371" y="3019026"/>
            <a:ext cx="7459970" cy="1292567"/>
          </a:xfrm>
          <a:prstGeom prst="rect">
            <a:avLst/>
          </a:prstGeom>
        </p:spPr>
      </p:pic>
    </p:spTree>
    <p:extLst>
      <p:ext uri="{BB962C8B-B14F-4D97-AF65-F5344CB8AC3E}">
        <p14:creationId xmlns:p14="http://schemas.microsoft.com/office/powerpoint/2010/main" val="2535292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5" name="Rectangle 2">
            <a:extLst>
              <a:ext uri="{FF2B5EF4-FFF2-40B4-BE49-F238E27FC236}">
                <a16:creationId xmlns:a16="http://schemas.microsoft.com/office/drawing/2014/main" id="{3A7BFC6E-43AF-461F-947F-AC19763DF553}"/>
              </a:ext>
            </a:extLst>
          </p:cNvPr>
          <p:cNvSpPr>
            <a:spLocks noChangeArrowheads="1"/>
          </p:cNvSpPr>
          <p:nvPr/>
        </p:nvSpPr>
        <p:spPr bwMode="auto">
          <a:xfrm>
            <a:off x="466166" y="1931831"/>
            <a:ext cx="347151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COLCHÓN DE AIRE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Marga Verde - Mineral)</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2-3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Colchón de aire </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 o detrito</a:t>
            </a: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PE" altLang="es-PE"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31850893-B603-4718-A72C-A27F70E7A02A}"/>
              </a:ext>
            </a:extLst>
          </p:cNvPr>
          <p:cNvPicPr>
            <a:picLocks noChangeAspect="1"/>
          </p:cNvPicPr>
          <p:nvPr/>
        </p:nvPicPr>
        <p:blipFill>
          <a:blip r:embed="rId2"/>
          <a:stretch>
            <a:fillRect/>
          </a:stretch>
        </p:blipFill>
        <p:spPr>
          <a:xfrm>
            <a:off x="3823762" y="2606320"/>
            <a:ext cx="7902072" cy="1449169"/>
          </a:xfrm>
          <a:prstGeom prst="rect">
            <a:avLst/>
          </a:prstGeom>
        </p:spPr>
      </p:pic>
      <p:sp>
        <p:nvSpPr>
          <p:cNvPr id="7" name="Rectangle 3">
            <a:extLst>
              <a:ext uri="{FF2B5EF4-FFF2-40B4-BE49-F238E27FC236}">
                <a16:creationId xmlns:a16="http://schemas.microsoft.com/office/drawing/2014/main" id="{87456754-0DBA-433C-80CE-CB6113C37E31}"/>
              </a:ext>
            </a:extLst>
          </p:cNvPr>
          <p:cNvSpPr>
            <a:spLocks noChangeArrowheads="1"/>
          </p:cNvSpPr>
          <p:nvPr/>
        </p:nvSpPr>
        <p:spPr bwMode="auto">
          <a:xfrm>
            <a:off x="5003561" y="4625787"/>
            <a:ext cx="706418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319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57</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AA94B860-6E8F-4897-A081-3BF3E9C96748}"/>
              </a:ext>
            </a:extLst>
          </p:cNvPr>
          <p:cNvSpPr>
            <a:spLocks noChangeArrowheads="1"/>
          </p:cNvSpPr>
          <p:nvPr/>
        </p:nvSpPr>
        <p:spPr bwMode="auto">
          <a:xfrm>
            <a:off x="412377" y="1951673"/>
            <a:ext cx="4267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AMORTIGUADO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PE"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Roca Suave</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B3F1D02D-0D0C-4EF2-B976-B5005B609EDF}"/>
              </a:ext>
            </a:extLst>
          </p:cNvPr>
          <p:cNvPicPr>
            <a:picLocks noChangeAspect="1"/>
          </p:cNvPicPr>
          <p:nvPr/>
        </p:nvPicPr>
        <p:blipFill>
          <a:blip r:embed="rId2"/>
          <a:stretch>
            <a:fillRect/>
          </a:stretch>
        </p:blipFill>
        <p:spPr>
          <a:xfrm>
            <a:off x="4376952" y="3043285"/>
            <a:ext cx="7772049" cy="1743868"/>
          </a:xfrm>
          <a:prstGeom prst="rect">
            <a:avLst/>
          </a:prstGeom>
        </p:spPr>
      </p:pic>
    </p:spTree>
    <p:extLst>
      <p:ext uri="{BB962C8B-B14F-4D97-AF65-F5344CB8AC3E}">
        <p14:creationId xmlns:p14="http://schemas.microsoft.com/office/powerpoint/2010/main" val="1046734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2" name="Rectangle 1">
            <a:extLst>
              <a:ext uri="{FF2B5EF4-FFF2-40B4-BE49-F238E27FC236}">
                <a16:creationId xmlns:a16="http://schemas.microsoft.com/office/drawing/2014/main" id="{AA94B860-6E8F-4897-A081-3BF3E9C96748}"/>
              </a:ext>
            </a:extLst>
          </p:cNvPr>
          <p:cNvSpPr>
            <a:spLocks noChangeArrowheads="1"/>
          </p:cNvSpPr>
          <p:nvPr/>
        </p:nvSpPr>
        <p:spPr bwMode="auto">
          <a:xfrm>
            <a:off x="412377" y="1951673"/>
            <a:ext cx="42672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b="1" i="0" u="none" strike="noStrike" cap="none" normalizeH="0" baseline="0" dirty="0">
                <a:ln>
                  <a:noFill/>
                </a:ln>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VOLADURA CONTROLADA CON ESPACIADORES  DE CARRIZO AMORTIGUADO  </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PE"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Roca Suave</a:t>
            </a: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Diámetro de taladro ( 50mm)</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Longitud de taladro  (3.5 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 dinamitas de  65% </a:t>
            </a: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semigelatina</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1/2*12</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Espaciadores de carrizo  de 0.5 metros </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Pentacoord</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3P (3.5metros)</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Fanel</a:t>
            </a: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de penúltimo  número de la troncal cargada.</a:t>
            </a:r>
            <a:endParaRPr kumimoji="0" lang="es-PE" altLang="es-PE"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MX"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Taco de arcilla.</a:t>
            </a:r>
            <a:endParaRPr kumimoji="0" lang="es-MX" altLang="es-PE"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B3F1D02D-0D0C-4EF2-B976-B5005B609EDF}"/>
              </a:ext>
            </a:extLst>
          </p:cNvPr>
          <p:cNvPicPr>
            <a:picLocks noChangeAspect="1"/>
          </p:cNvPicPr>
          <p:nvPr/>
        </p:nvPicPr>
        <p:blipFill>
          <a:blip r:embed="rId2"/>
          <a:stretch>
            <a:fillRect/>
          </a:stretch>
        </p:blipFill>
        <p:spPr>
          <a:xfrm>
            <a:off x="4376952" y="3043285"/>
            <a:ext cx="7772049" cy="1743868"/>
          </a:xfrm>
          <a:prstGeom prst="rect">
            <a:avLst/>
          </a:prstGeom>
        </p:spPr>
      </p:pic>
    </p:spTree>
    <p:extLst>
      <p:ext uri="{BB962C8B-B14F-4D97-AF65-F5344CB8AC3E}">
        <p14:creationId xmlns:p14="http://schemas.microsoft.com/office/powerpoint/2010/main" val="4008608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59</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4437529" cy="369332"/>
          </a:xfrm>
          <a:prstGeom prst="rect">
            <a:avLst/>
          </a:prstGeom>
          <a:noFill/>
        </p:spPr>
        <p:txBody>
          <a:bodyPr wrap="square">
            <a:spAutoFit/>
          </a:bodyPr>
          <a:lstStyle/>
          <a:p>
            <a:r>
              <a:rPr lang="es-PE" b="1" dirty="0">
                <a:solidFill>
                  <a:schemeClr val="accent6">
                    <a:lumMod val="75000"/>
                  </a:schemeClr>
                </a:solidFill>
              </a:rPr>
              <a:t>ESQUEMAS PARA VOLADURA CONTROLADA</a:t>
            </a:r>
            <a:endParaRPr lang="es-PE" dirty="0"/>
          </a:p>
        </p:txBody>
      </p:sp>
      <p:sp>
        <p:nvSpPr>
          <p:cNvPr id="11" name="CuadroTexto 10">
            <a:extLst>
              <a:ext uri="{FF2B5EF4-FFF2-40B4-BE49-F238E27FC236}">
                <a16:creationId xmlns:a16="http://schemas.microsoft.com/office/drawing/2014/main" id="{3EFC511C-2285-4179-8C65-2B119BEE1911}"/>
              </a:ext>
            </a:extLst>
          </p:cNvPr>
          <p:cNvSpPr txBox="1"/>
          <p:nvPr/>
        </p:nvSpPr>
        <p:spPr>
          <a:xfrm>
            <a:off x="719352" y="2025467"/>
            <a:ext cx="3657600" cy="4247317"/>
          </a:xfrm>
          <a:prstGeom prst="rect">
            <a:avLst/>
          </a:prstGeom>
          <a:noFill/>
        </p:spPr>
        <p:txBody>
          <a:bodyPr wrap="square">
            <a:spAutoFit/>
          </a:bodyPr>
          <a:lstStyle/>
          <a:p>
            <a:r>
              <a:rPr lang="es-MX" b="1" dirty="0">
                <a:solidFill>
                  <a:schemeClr val="accent6">
                    <a:lumMod val="50000"/>
                  </a:schemeClr>
                </a:solidFill>
                <a:effectLst/>
                <a:latin typeface="Arial" panose="020B0604020202020204" pitchFamily="34" charset="0"/>
                <a:ea typeface="Times New Roman" panose="02020603050405020304" pitchFamily="18" charset="0"/>
              </a:rPr>
              <a:t>VOLADURA CONTROLADA CON FAMECORTE.</a:t>
            </a:r>
            <a:endParaRPr lang="es-PE" b="1" dirty="0">
              <a:solidFill>
                <a:schemeClr val="accent6">
                  <a:lumMod val="50000"/>
                </a:schemeClr>
              </a:solidFill>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MX" dirty="0">
                <a:effectLst/>
                <a:latin typeface="Arial" panose="020B0604020202020204" pitchFamily="34" charset="0"/>
                <a:ea typeface="Times New Roman" panose="02020603050405020304" pitchFamily="18" charset="0"/>
              </a:rPr>
              <a:t>Taladros con </a:t>
            </a:r>
            <a:r>
              <a:rPr lang="es-MX" dirty="0" err="1">
                <a:effectLst/>
                <a:latin typeface="Arial" panose="020B0604020202020204" pitchFamily="34" charset="0"/>
                <a:ea typeface="Times New Roman" panose="02020603050405020304" pitchFamily="18" charset="0"/>
              </a:rPr>
              <a:t>eplosivo</a:t>
            </a:r>
            <a:r>
              <a:rPr lang="es-MX" dirty="0">
                <a:effectLst/>
                <a:latin typeface="Arial" panose="020B0604020202020204" pitchFamily="34" charset="0"/>
                <a:ea typeface="Times New Roman" panose="02020603050405020304" pitchFamily="18" charset="0"/>
              </a:rPr>
              <a:t> especial para voladura </a:t>
            </a:r>
            <a:r>
              <a:rPr lang="es-MX" dirty="0" err="1">
                <a:effectLst/>
                <a:latin typeface="Arial" panose="020B0604020202020204" pitchFamily="34" charset="0"/>
                <a:ea typeface="Times New Roman" panose="02020603050405020304" pitchFamily="18" charset="0"/>
              </a:rPr>
              <a:t>controlaa</a:t>
            </a:r>
            <a:r>
              <a:rPr lang="es-MX" dirty="0">
                <a:effectLst/>
                <a:latin typeface="Arial" panose="020B0604020202020204" pitchFamily="34" charset="0"/>
                <a:ea typeface="Times New Roman" panose="02020603050405020304" pitchFamily="18" charset="0"/>
              </a:rPr>
              <a:t> (</a:t>
            </a:r>
            <a:r>
              <a:rPr lang="es-MX" dirty="0" err="1">
                <a:effectLst/>
                <a:latin typeface="Arial" panose="020B0604020202020204" pitchFamily="34" charset="0"/>
                <a:ea typeface="Times New Roman" panose="02020603050405020304" pitchFamily="18" charset="0"/>
              </a:rPr>
              <a:t>Famecorte</a:t>
            </a:r>
            <a:r>
              <a:rPr lang="es-MX" dirty="0">
                <a:effectLst/>
                <a:latin typeface="Arial" panose="020B0604020202020204" pitchFamily="34" charset="0"/>
                <a:ea typeface="Times New Roman" panose="02020603050405020304" pitchFamily="18" charset="0"/>
              </a:rPr>
              <a:t> D) en tubos </a:t>
            </a:r>
            <a:r>
              <a:rPr lang="es-MX" dirty="0" err="1">
                <a:effectLst/>
                <a:latin typeface="Arial" panose="020B0604020202020204" pitchFamily="34" charset="0"/>
                <a:ea typeface="Times New Roman" panose="02020603050405020304" pitchFamily="18" charset="0"/>
              </a:rPr>
              <a:t>rigidos</a:t>
            </a:r>
            <a:r>
              <a:rPr lang="es-MX" dirty="0">
                <a:effectLst/>
                <a:latin typeface="Arial" panose="020B0604020202020204" pitchFamily="34" charset="0"/>
                <a:ea typeface="Times New Roman" panose="02020603050405020304" pitchFamily="18" charset="0"/>
              </a:rPr>
              <a:t> de </a:t>
            </a:r>
            <a:r>
              <a:rPr lang="es-MX" dirty="0" err="1">
                <a:effectLst/>
                <a:latin typeface="Arial" panose="020B0604020202020204" pitchFamily="34" charset="0"/>
                <a:ea typeface="Times New Roman" panose="02020603050405020304" pitchFamily="18" charset="0"/>
              </a:rPr>
              <a:t>plastico</a:t>
            </a:r>
            <a:r>
              <a:rPr lang="es-MX" dirty="0">
                <a:effectLst/>
                <a:latin typeface="Arial" panose="020B0604020202020204" pitchFamily="34" charset="0"/>
                <a:ea typeface="Times New Roman" panose="02020603050405020304" pitchFamily="18" charset="0"/>
              </a:rPr>
              <a:t> acoplables, centrados en el taladro de mayor diámetro mediante plumas o rosetas.</a:t>
            </a:r>
            <a:endParaRPr lang="es-PE"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s-MX" dirty="0">
                <a:effectLst/>
                <a:latin typeface="Arial" panose="020B0604020202020204" pitchFamily="34" charset="0"/>
                <a:ea typeface="Times New Roman" panose="02020603050405020304" pitchFamily="18" charset="0"/>
              </a:rPr>
              <a:t>1 cebo y 5 tubos de </a:t>
            </a:r>
            <a:r>
              <a:rPr lang="es-MX" dirty="0" err="1">
                <a:effectLst/>
                <a:latin typeface="Arial" panose="020B0604020202020204" pitchFamily="34" charset="0"/>
                <a:ea typeface="Times New Roman" panose="02020603050405020304" pitchFamily="18" charset="0"/>
              </a:rPr>
              <a:t>Famecorte</a:t>
            </a:r>
            <a:r>
              <a:rPr lang="es-MX" dirty="0">
                <a:effectLst/>
                <a:latin typeface="Arial" panose="020B0604020202020204" pitchFamily="34" charset="0"/>
                <a:ea typeface="Times New Roman" panose="02020603050405020304" pitchFamily="18" charset="0"/>
              </a:rPr>
              <a:t> en cada conexión debe de llevar los centralizadores, y al final debe de ir sellado con </a:t>
            </a:r>
            <a:r>
              <a:rPr lang="es-MX" dirty="0" err="1">
                <a:effectLst/>
                <a:latin typeface="Arial" panose="020B0604020202020204" pitchFamily="34" charset="0"/>
                <a:ea typeface="Times New Roman" panose="02020603050405020304" pitchFamily="18" charset="0"/>
              </a:rPr>
              <a:t>tacoinerte</a:t>
            </a:r>
            <a:r>
              <a:rPr lang="es-MX" dirty="0">
                <a:effectLst/>
                <a:latin typeface="Arial" panose="020B0604020202020204" pitchFamily="34" charset="0"/>
                <a:ea typeface="Times New Roman" panose="02020603050405020304" pitchFamily="18" charset="0"/>
              </a:rPr>
              <a:t> de </a:t>
            </a:r>
            <a:r>
              <a:rPr lang="es-MX" dirty="0" err="1">
                <a:effectLst/>
                <a:latin typeface="Arial" panose="020B0604020202020204" pitchFamily="34" charset="0"/>
                <a:ea typeface="Times New Roman" panose="02020603050405020304" pitchFamily="18" charset="0"/>
              </a:rPr>
              <a:t>arilla</a:t>
            </a:r>
            <a:r>
              <a:rPr lang="es-MX" dirty="0">
                <a:effectLst/>
                <a:latin typeface="Arial" panose="020B0604020202020204" pitchFamily="34" charset="0"/>
                <a:ea typeface="Times New Roman" panose="02020603050405020304" pitchFamily="18" charset="0"/>
              </a:rPr>
              <a:t> o detrito de la </a:t>
            </a:r>
            <a:r>
              <a:rPr lang="es-MX" dirty="0" err="1">
                <a:effectLst/>
                <a:latin typeface="Arial" panose="020B0604020202020204" pitchFamily="34" charset="0"/>
                <a:ea typeface="Times New Roman" panose="02020603050405020304" pitchFamily="18" charset="0"/>
              </a:rPr>
              <a:t>perforacion</a:t>
            </a:r>
            <a:endParaRPr lang="es-PE" dirty="0">
              <a:effectLst/>
              <a:latin typeface="Times New Roman" panose="02020603050405020304" pitchFamily="18" charset="0"/>
              <a:ea typeface="Times New Roman" panose="02020603050405020304" pitchFamily="18" charset="0"/>
            </a:endParaRPr>
          </a:p>
        </p:txBody>
      </p:sp>
      <p:pic>
        <p:nvPicPr>
          <p:cNvPr id="154" name="Imagen 153">
            <a:extLst>
              <a:ext uri="{FF2B5EF4-FFF2-40B4-BE49-F238E27FC236}">
                <a16:creationId xmlns:a16="http://schemas.microsoft.com/office/drawing/2014/main" id="{0E332AA7-917F-4401-B6A4-C1607D407106}"/>
              </a:ext>
            </a:extLst>
          </p:cNvPr>
          <p:cNvPicPr>
            <a:picLocks noChangeAspect="1"/>
          </p:cNvPicPr>
          <p:nvPr/>
        </p:nvPicPr>
        <p:blipFill rotWithShape="1">
          <a:blip r:embed="rId2"/>
          <a:srcRect t="79135" r="17886" b="2935"/>
          <a:stretch/>
        </p:blipFill>
        <p:spPr>
          <a:xfrm>
            <a:off x="4622987" y="3291840"/>
            <a:ext cx="7026470" cy="1143000"/>
          </a:xfrm>
          <a:prstGeom prst="rect">
            <a:avLst/>
          </a:prstGeom>
        </p:spPr>
      </p:pic>
    </p:spTree>
    <p:extLst>
      <p:ext uri="{BB962C8B-B14F-4D97-AF65-F5344CB8AC3E}">
        <p14:creationId xmlns:p14="http://schemas.microsoft.com/office/powerpoint/2010/main" val="82293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id="{DC493C62-4503-4415-B803-5017276C4A43}"/>
              </a:ext>
            </a:extLst>
          </p:cNvPr>
          <p:cNvPicPr>
            <a:picLocks noGrp="1" noChangeAspect="1" noChangeArrowheads="1"/>
          </p:cNvPicPr>
          <p:nvPr>
            <p:ph idx="1"/>
          </p:nvPr>
        </p:nvPicPr>
        <p:blipFill>
          <a:blip r:embed="rId2"/>
          <a:srcRect/>
          <a:stretch>
            <a:fillRect/>
          </a:stretch>
        </p:blipFill>
        <p:spPr>
          <a:xfrm>
            <a:off x="401389" y="3812876"/>
            <a:ext cx="3686517" cy="2613936"/>
          </a:xfrm>
          <a:no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6</a:t>
            </a:fld>
            <a:endParaRPr lang="es-PE"/>
          </a:p>
        </p:txBody>
      </p:sp>
      <p:sp>
        <p:nvSpPr>
          <p:cNvPr id="13" name="CuadroTexto 12">
            <a:extLst>
              <a:ext uri="{FF2B5EF4-FFF2-40B4-BE49-F238E27FC236}">
                <a16:creationId xmlns:a16="http://schemas.microsoft.com/office/drawing/2014/main" id="{CFEF9820-522F-43EB-9F7C-16A12785ECEC}"/>
              </a:ext>
            </a:extLst>
          </p:cNvPr>
          <p:cNvSpPr txBox="1"/>
          <p:nvPr/>
        </p:nvSpPr>
        <p:spPr>
          <a:xfrm>
            <a:off x="216724" y="1027573"/>
            <a:ext cx="11758552" cy="1865511"/>
          </a:xfrm>
          <a:prstGeom prst="rect">
            <a:avLst/>
          </a:prstGeom>
          <a:noFill/>
        </p:spPr>
        <p:txBody>
          <a:bodyPr wrap="square">
            <a:spAutoFit/>
          </a:bodyPr>
          <a:lstStyle/>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Este método no constituye en sí el sistema dominante y se han limitado prácticamente a otorgar el desquinche necesario para dar la forma y tamaño final a secciones mayores a partir de chimeneas piloto.</a:t>
            </a:r>
          </a:p>
          <a:p>
            <a:pPr marL="268288" algn="just">
              <a:lnSpc>
                <a:spcPct val="80000"/>
              </a:lnSpc>
            </a:pPr>
            <a:endParaRPr lang="es-PE" sz="1600" dirty="0">
              <a:latin typeface="Cascadia Code" panose="020B0609020000020004" pitchFamily="49" charset="0"/>
              <a:ea typeface="Cascadia Code" panose="020B0609020000020004" pitchFamily="49" charset="0"/>
              <a:cs typeface="Cascadia Code" panose="020B0609020000020004" pitchFamily="49" charset="0"/>
            </a:endParaRPr>
          </a:p>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Este procedimiento debe realizarse siempre en forma descendente para protección del personal y con las fortificaciones que exige el método.</a:t>
            </a:r>
          </a:p>
          <a:p>
            <a:pPr marL="268288" algn="just">
              <a:lnSpc>
                <a:spcPct val="80000"/>
              </a:lnSpc>
            </a:pPr>
            <a:r>
              <a:rPr lang="es-PE" sz="1600" dirty="0">
                <a:latin typeface="Cascadia Code" panose="020B0609020000020004" pitchFamily="49" charset="0"/>
                <a:ea typeface="Cascadia Code" panose="020B0609020000020004" pitchFamily="49" charset="0"/>
                <a:cs typeface="Cascadia Code" panose="020B0609020000020004" pitchFamily="49" charset="0"/>
              </a:rPr>
              <a:t>La utilización de chimeneas manuales se encuentra también en pequeñas conexiones y en chimenea piloto de corta longitud y poseen longitud, una geometría cuadrada, con secciones en un rango de 1.5 a 2 m, valores mínimos para otorgar el espacio necesario para el operador.</a:t>
            </a:r>
            <a:endParaRPr lang="es-ES" sz="1600" b="0" i="0" u="none" strike="noStrike" baseline="0" dirty="0">
              <a:solidFill>
                <a:srgbClr val="00B0F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4" name="CuadroTexto 13">
            <a:extLst>
              <a:ext uri="{FF2B5EF4-FFF2-40B4-BE49-F238E27FC236}">
                <a16:creationId xmlns:a16="http://schemas.microsoft.com/office/drawing/2014/main" id="{B789A4BA-81CE-4B02-B51D-5898C6CA78CD}"/>
              </a:ext>
            </a:extLst>
          </p:cNvPr>
          <p:cNvSpPr txBox="1"/>
          <p:nvPr/>
        </p:nvSpPr>
        <p:spPr>
          <a:xfrm>
            <a:off x="401933" y="2893084"/>
            <a:ext cx="3100104"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PERFORACIÓN EN CHIMENEAS.</a:t>
            </a:r>
          </a:p>
        </p:txBody>
      </p:sp>
      <p:sp>
        <p:nvSpPr>
          <p:cNvPr id="15" name="CuadroTexto 14">
            <a:extLst>
              <a:ext uri="{FF2B5EF4-FFF2-40B4-BE49-F238E27FC236}">
                <a16:creationId xmlns:a16="http://schemas.microsoft.com/office/drawing/2014/main" id="{CD52A8E0-ED26-4D14-B9D3-6A704D75FED9}"/>
              </a:ext>
            </a:extLst>
          </p:cNvPr>
          <p:cNvSpPr txBox="1"/>
          <p:nvPr/>
        </p:nvSpPr>
        <p:spPr>
          <a:xfrm>
            <a:off x="-22308" y="3291464"/>
            <a:ext cx="11758551" cy="369332"/>
          </a:xfrm>
          <a:prstGeom prst="rect">
            <a:avLst/>
          </a:prstGeom>
          <a:noFill/>
        </p:spPr>
        <p:txBody>
          <a:bodyPr wrap="square">
            <a:spAutoFit/>
          </a:bodyPr>
          <a:lstStyle/>
          <a:p>
            <a:pPr marL="360363"/>
            <a:r>
              <a:rPr lang="es-ES" sz="1800" b="0" i="0" u="none" strike="noStrike" baseline="0" dirty="0">
                <a:latin typeface="Cascadia Code" panose="020B0609020000020004" pitchFamily="49" charset="0"/>
                <a:ea typeface="Cascadia Code" panose="020B0609020000020004" pitchFamily="49" charset="0"/>
                <a:cs typeface="Cascadia Code" panose="020B0609020000020004" pitchFamily="49" charset="0"/>
              </a:rPr>
              <a:t>Se toma en consideración los siguientes parámetros para el diseño de perforación</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7" name="Picture 4">
            <a:extLst>
              <a:ext uri="{FF2B5EF4-FFF2-40B4-BE49-F238E27FC236}">
                <a16:creationId xmlns:a16="http://schemas.microsoft.com/office/drawing/2014/main" id="{25C49CA3-5D20-4AFC-B7F8-AFD918F1F9BC}"/>
              </a:ext>
            </a:extLst>
          </p:cNvPr>
          <p:cNvPicPr>
            <a:picLocks noChangeAspect="1" noChangeArrowheads="1"/>
          </p:cNvPicPr>
          <p:nvPr/>
        </p:nvPicPr>
        <p:blipFill>
          <a:blip r:embed="rId3"/>
          <a:srcRect/>
          <a:stretch>
            <a:fillRect/>
          </a:stretch>
        </p:blipFill>
        <p:spPr>
          <a:xfrm>
            <a:off x="5438595" y="3812877"/>
            <a:ext cx="4171570" cy="2512424"/>
          </a:xfrm>
          <a:prstGeom prst="rect">
            <a:avLst/>
          </a:prstGeom>
          <a:noFill/>
          <a:ln/>
        </p:spPr>
      </p:pic>
    </p:spTree>
    <p:extLst>
      <p:ext uri="{BB962C8B-B14F-4D97-AF65-F5344CB8AC3E}">
        <p14:creationId xmlns:p14="http://schemas.microsoft.com/office/powerpoint/2010/main" val="377083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60</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5970495" cy="369332"/>
          </a:xfrm>
          <a:prstGeom prst="rect">
            <a:avLst/>
          </a:prstGeom>
          <a:noFill/>
        </p:spPr>
        <p:txBody>
          <a:bodyPr wrap="square">
            <a:spAutoFit/>
          </a:bodyPr>
          <a:lstStyle/>
          <a:p>
            <a:r>
              <a:rPr lang="es-PE" b="1" dirty="0">
                <a:solidFill>
                  <a:schemeClr val="accent6">
                    <a:lumMod val="75000"/>
                  </a:schemeClr>
                </a:solidFill>
              </a:rPr>
              <a:t>9.2.3. ESQUEMAS PARA VOLADURA CONTROLADA</a:t>
            </a:r>
            <a:endParaRPr lang="es-PE" dirty="0"/>
          </a:p>
        </p:txBody>
      </p:sp>
      <p:sp>
        <p:nvSpPr>
          <p:cNvPr id="13" name="CuadroTexto 12">
            <a:extLst>
              <a:ext uri="{FF2B5EF4-FFF2-40B4-BE49-F238E27FC236}">
                <a16:creationId xmlns:a16="http://schemas.microsoft.com/office/drawing/2014/main" id="{18FB41BB-CA5D-4540-AC96-D77FCD788F99}"/>
              </a:ext>
            </a:extLst>
          </p:cNvPr>
          <p:cNvSpPr txBox="1"/>
          <p:nvPr/>
        </p:nvSpPr>
        <p:spPr>
          <a:xfrm>
            <a:off x="340658" y="1427167"/>
            <a:ext cx="3711389" cy="457754"/>
          </a:xfrm>
          <a:prstGeom prst="rect">
            <a:avLst/>
          </a:prstGeom>
          <a:noFill/>
        </p:spPr>
        <p:txBody>
          <a:bodyPr wrap="square">
            <a:spAutoFit/>
          </a:bodyPr>
          <a:lstStyle/>
          <a:p>
            <a:pPr marL="742950" lvl="1" indent="-285750" algn="just">
              <a:lnSpc>
                <a:spcPct val="150000"/>
              </a:lnSpc>
              <a:buFont typeface="+mj-lt"/>
              <a:buAutoNum type="alphaLcPeriod"/>
              <a:tabLst>
                <a:tab pos="914400" algn="l"/>
              </a:tabLst>
            </a:pPr>
            <a:r>
              <a:rPr lang="es-MX" b="1" dirty="0">
                <a:solidFill>
                  <a:srgbClr val="000000"/>
                </a:solidFill>
                <a:effectLst/>
                <a:latin typeface="Arial" panose="020B0604020202020204" pitchFamily="34" charset="0"/>
                <a:ea typeface="Times New Roman" panose="02020603050405020304" pitchFamily="18" charset="0"/>
              </a:rPr>
              <a:t>Perfil de  excavación:</a:t>
            </a:r>
            <a:endParaRPr lang="es-PE" dirty="0">
              <a:effectLst/>
              <a:latin typeface="Times New Roman" panose="02020603050405020304" pitchFamily="18" charset="0"/>
              <a:ea typeface="Times New Roman" panose="02020603050405020304" pitchFamily="18" charset="0"/>
            </a:endParaRPr>
          </a:p>
        </p:txBody>
      </p:sp>
      <p:pic>
        <p:nvPicPr>
          <p:cNvPr id="4" name="Imagen 3">
            <a:extLst>
              <a:ext uri="{FF2B5EF4-FFF2-40B4-BE49-F238E27FC236}">
                <a16:creationId xmlns:a16="http://schemas.microsoft.com/office/drawing/2014/main" id="{76727551-DA8C-4D80-BBF6-3DA7FCCDC19C}"/>
              </a:ext>
            </a:extLst>
          </p:cNvPr>
          <p:cNvPicPr>
            <a:picLocks noChangeAspect="1"/>
          </p:cNvPicPr>
          <p:nvPr/>
        </p:nvPicPr>
        <p:blipFill>
          <a:blip r:embed="rId2"/>
          <a:stretch>
            <a:fillRect/>
          </a:stretch>
        </p:blipFill>
        <p:spPr>
          <a:xfrm>
            <a:off x="367107" y="1796498"/>
            <a:ext cx="5728894" cy="4523447"/>
          </a:xfrm>
          <a:prstGeom prst="rect">
            <a:avLst/>
          </a:prstGeom>
        </p:spPr>
      </p:pic>
      <p:pic>
        <p:nvPicPr>
          <p:cNvPr id="6" name="Imagen 5">
            <a:extLst>
              <a:ext uri="{FF2B5EF4-FFF2-40B4-BE49-F238E27FC236}">
                <a16:creationId xmlns:a16="http://schemas.microsoft.com/office/drawing/2014/main" id="{8B19F414-4C6B-45C4-948E-F053C8655641}"/>
              </a:ext>
            </a:extLst>
          </p:cNvPr>
          <p:cNvPicPr>
            <a:picLocks noChangeAspect="1"/>
          </p:cNvPicPr>
          <p:nvPr/>
        </p:nvPicPr>
        <p:blipFill rotWithShape="1">
          <a:blip r:embed="rId3"/>
          <a:srcRect t="5577"/>
          <a:stretch/>
        </p:blipFill>
        <p:spPr>
          <a:xfrm>
            <a:off x="6337601" y="1796498"/>
            <a:ext cx="5764752" cy="4545304"/>
          </a:xfrm>
          <a:prstGeom prst="rect">
            <a:avLst/>
          </a:prstGeom>
        </p:spPr>
      </p:pic>
    </p:spTree>
    <p:extLst>
      <p:ext uri="{BB962C8B-B14F-4D97-AF65-F5344CB8AC3E}">
        <p14:creationId xmlns:p14="http://schemas.microsoft.com/office/powerpoint/2010/main" val="2732304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fecha 3">
            <a:extLst>
              <a:ext uri="{FF2B5EF4-FFF2-40B4-BE49-F238E27FC236}">
                <a16:creationId xmlns:a16="http://schemas.microsoft.com/office/drawing/2014/main" id="{EB7507F8-1B76-4437-9092-A39660F11B6C}"/>
              </a:ext>
            </a:extLst>
          </p:cNvPr>
          <p:cNvSpPr>
            <a:spLocks noGrp="1"/>
          </p:cNvSpPr>
          <p:nvPr>
            <p:ph type="dt" sz="half" idx="10"/>
          </p:nvPr>
        </p:nvSpPr>
        <p:spPr>
          <a:xfrm>
            <a:off x="7964424" y="6272784"/>
            <a:ext cx="3273552" cy="365125"/>
          </a:xfrm>
        </p:spPr>
        <p:txBody>
          <a:bodyPr/>
          <a:lstStyle/>
          <a:p>
            <a:fld id="{79AABA93-86CD-4E24-8B33-52D944264D9F}" type="datetime1">
              <a:rPr lang="es-PE" smtClean="0"/>
              <a:t>8/11/2023</a:t>
            </a:fld>
            <a:endParaRPr lang="es-PE"/>
          </a:p>
        </p:txBody>
      </p:sp>
      <p:sp>
        <p:nvSpPr>
          <p:cNvPr id="10" name="Marcador de número de diapositiva 2">
            <a:extLst>
              <a:ext uri="{FF2B5EF4-FFF2-40B4-BE49-F238E27FC236}">
                <a16:creationId xmlns:a16="http://schemas.microsoft.com/office/drawing/2014/main" id="{6E537079-07B0-4798-8C01-012B66C04E7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61</a:t>
            </a:fld>
            <a:endParaRPr lang="es-PE"/>
          </a:p>
        </p:txBody>
      </p:sp>
      <p:sp>
        <p:nvSpPr>
          <p:cNvPr id="12" name="Título 1">
            <a:extLst>
              <a:ext uri="{FF2B5EF4-FFF2-40B4-BE49-F238E27FC236}">
                <a16:creationId xmlns:a16="http://schemas.microsoft.com/office/drawing/2014/main" id="{7C61CAAE-7172-4D3C-B296-6F192873E250}"/>
              </a:ext>
            </a:extLst>
          </p:cNvPr>
          <p:cNvSpPr>
            <a:spLocks noGrp="1"/>
          </p:cNvSpPr>
          <p:nvPr>
            <p:ph type="title"/>
          </p:nvPr>
        </p:nvSpPr>
        <p:spPr>
          <a:xfrm>
            <a:off x="627529" y="365126"/>
            <a:ext cx="8875059" cy="692710"/>
          </a:xfrm>
        </p:spPr>
        <p:txBody>
          <a:bodyPr>
            <a:normAutofit fontScale="90000"/>
          </a:bodyPr>
          <a:lstStyle/>
          <a:p>
            <a:r>
              <a:rPr lang="es-PE" sz="3000" b="1" dirty="0">
                <a:solidFill>
                  <a:schemeClr val="accent6">
                    <a:lumMod val="75000"/>
                  </a:schemeClr>
                </a:solidFill>
              </a:rPr>
              <a:t>9.2. TÉCNICAS DE VOLADURA CONTROLADA SUBTERRÁNEA</a:t>
            </a:r>
          </a:p>
        </p:txBody>
      </p:sp>
      <p:sp>
        <p:nvSpPr>
          <p:cNvPr id="20" name="CuadroTexto 19">
            <a:extLst>
              <a:ext uri="{FF2B5EF4-FFF2-40B4-BE49-F238E27FC236}">
                <a16:creationId xmlns:a16="http://schemas.microsoft.com/office/drawing/2014/main" id="{DD754BB6-1691-4AE5-9852-37DA1FE9E641}"/>
              </a:ext>
            </a:extLst>
          </p:cNvPr>
          <p:cNvSpPr txBox="1"/>
          <p:nvPr/>
        </p:nvSpPr>
        <p:spPr>
          <a:xfrm>
            <a:off x="627529" y="1057835"/>
            <a:ext cx="5970495" cy="369332"/>
          </a:xfrm>
          <a:prstGeom prst="rect">
            <a:avLst/>
          </a:prstGeom>
          <a:noFill/>
        </p:spPr>
        <p:txBody>
          <a:bodyPr wrap="square">
            <a:spAutoFit/>
          </a:bodyPr>
          <a:lstStyle/>
          <a:p>
            <a:r>
              <a:rPr lang="es-PE" b="1" dirty="0">
                <a:solidFill>
                  <a:schemeClr val="accent6">
                    <a:lumMod val="75000"/>
                  </a:schemeClr>
                </a:solidFill>
              </a:rPr>
              <a:t>9.2.3. ESQUEMAS PARA VOLADURA CONTROLADA</a:t>
            </a:r>
            <a:endParaRPr lang="es-PE" dirty="0"/>
          </a:p>
        </p:txBody>
      </p:sp>
      <p:sp>
        <p:nvSpPr>
          <p:cNvPr id="13" name="CuadroTexto 12">
            <a:extLst>
              <a:ext uri="{FF2B5EF4-FFF2-40B4-BE49-F238E27FC236}">
                <a16:creationId xmlns:a16="http://schemas.microsoft.com/office/drawing/2014/main" id="{18FB41BB-CA5D-4540-AC96-D77FCD788F99}"/>
              </a:ext>
            </a:extLst>
          </p:cNvPr>
          <p:cNvSpPr txBox="1"/>
          <p:nvPr/>
        </p:nvSpPr>
        <p:spPr>
          <a:xfrm>
            <a:off x="340658" y="1427167"/>
            <a:ext cx="3711389" cy="457754"/>
          </a:xfrm>
          <a:prstGeom prst="rect">
            <a:avLst/>
          </a:prstGeom>
          <a:noFill/>
        </p:spPr>
        <p:txBody>
          <a:bodyPr wrap="square">
            <a:spAutoFit/>
          </a:bodyPr>
          <a:lstStyle/>
          <a:p>
            <a:pPr lvl="1" algn="just">
              <a:lnSpc>
                <a:spcPct val="150000"/>
              </a:lnSpc>
              <a:tabLst>
                <a:tab pos="914400" algn="l"/>
              </a:tabLst>
            </a:pPr>
            <a:r>
              <a:rPr lang="es-MX" b="1" dirty="0">
                <a:solidFill>
                  <a:srgbClr val="000000"/>
                </a:solidFill>
                <a:effectLst/>
                <a:latin typeface="Arial" panose="020B0604020202020204" pitchFamily="34" charset="0"/>
                <a:ea typeface="Times New Roman" panose="02020603050405020304" pitchFamily="18" charset="0"/>
              </a:rPr>
              <a:t>b. Perfil de  excavación:</a:t>
            </a:r>
            <a:endParaRPr lang="es-PE" dirty="0">
              <a:effectLst/>
              <a:latin typeface="Times New Roman" panose="02020603050405020304" pitchFamily="18" charset="0"/>
              <a:ea typeface="Times New Roman" panose="02020603050405020304" pitchFamily="18" charset="0"/>
            </a:endParaRPr>
          </a:p>
        </p:txBody>
      </p:sp>
      <p:pic>
        <p:nvPicPr>
          <p:cNvPr id="8" name="Imagen 7">
            <a:extLst>
              <a:ext uri="{FF2B5EF4-FFF2-40B4-BE49-F238E27FC236}">
                <a16:creationId xmlns:a16="http://schemas.microsoft.com/office/drawing/2014/main" id="{1296547D-8207-4B76-92B4-6099A327EA99}"/>
              </a:ext>
            </a:extLst>
          </p:cNvPr>
          <p:cNvPicPr>
            <a:picLocks noChangeAspect="1"/>
          </p:cNvPicPr>
          <p:nvPr/>
        </p:nvPicPr>
        <p:blipFill>
          <a:blip r:embed="rId2"/>
          <a:stretch>
            <a:fillRect/>
          </a:stretch>
        </p:blipFill>
        <p:spPr>
          <a:xfrm>
            <a:off x="838500" y="1796498"/>
            <a:ext cx="5257500" cy="5069464"/>
          </a:xfrm>
          <a:prstGeom prst="rect">
            <a:avLst/>
          </a:prstGeom>
        </p:spPr>
      </p:pic>
      <p:pic>
        <p:nvPicPr>
          <p:cNvPr id="15" name="Imagen 14">
            <a:extLst>
              <a:ext uri="{FF2B5EF4-FFF2-40B4-BE49-F238E27FC236}">
                <a16:creationId xmlns:a16="http://schemas.microsoft.com/office/drawing/2014/main" id="{18E96EE1-2CCA-4FDF-89B4-8E17EBB4C975}"/>
              </a:ext>
            </a:extLst>
          </p:cNvPr>
          <p:cNvPicPr>
            <a:picLocks noChangeAspect="1"/>
          </p:cNvPicPr>
          <p:nvPr/>
        </p:nvPicPr>
        <p:blipFill>
          <a:blip r:embed="rId3"/>
          <a:stretch>
            <a:fillRect/>
          </a:stretch>
        </p:blipFill>
        <p:spPr>
          <a:xfrm>
            <a:off x="6444142" y="1796497"/>
            <a:ext cx="5187026" cy="4871339"/>
          </a:xfrm>
          <a:prstGeom prst="rect">
            <a:avLst/>
          </a:prstGeom>
        </p:spPr>
      </p:pic>
    </p:spTree>
    <p:extLst>
      <p:ext uri="{BB962C8B-B14F-4D97-AF65-F5344CB8AC3E}">
        <p14:creationId xmlns:p14="http://schemas.microsoft.com/office/powerpoint/2010/main" val="1858645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a:extLst>
              <a:ext uri="{FF2B5EF4-FFF2-40B4-BE49-F238E27FC236}">
                <a16:creationId xmlns:a16="http://schemas.microsoft.com/office/drawing/2014/main" id="{FAC8B3AB-7BF5-43E1-80D6-0015ACC74BFD}"/>
              </a:ext>
            </a:extLst>
          </p:cNvPr>
          <p:cNvPicPr>
            <a:picLocks noGrp="1" noChangeAspect="1" noChangeArrowheads="1"/>
          </p:cNvPicPr>
          <p:nvPr>
            <p:ph idx="1"/>
          </p:nvPr>
        </p:nvPicPr>
        <p:blipFill>
          <a:blip r:embed="rId2"/>
          <a:stretch>
            <a:fillRect/>
          </a:stretch>
        </p:blipFill>
        <p:spPr>
          <a:xfrm>
            <a:off x="6215890" y="2858292"/>
            <a:ext cx="5095238" cy="2647619"/>
          </a:xfrm>
          <a:noFill/>
          <a:ln w="25400">
            <a:solidFill>
              <a:schemeClr val="tx1"/>
            </a:solid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7</a:t>
            </a:fld>
            <a:endParaRPr lang="es-PE"/>
          </a:p>
        </p:txBody>
      </p:sp>
      <p:sp>
        <p:nvSpPr>
          <p:cNvPr id="12" name="CuadroTexto 11">
            <a:extLst>
              <a:ext uri="{FF2B5EF4-FFF2-40B4-BE49-F238E27FC236}">
                <a16:creationId xmlns:a16="http://schemas.microsoft.com/office/drawing/2014/main" id="{9B8B35B5-81B5-4DC6-8B15-BEC3D2D33DDF}"/>
              </a:ext>
            </a:extLst>
          </p:cNvPr>
          <p:cNvSpPr txBox="1"/>
          <p:nvPr/>
        </p:nvSpPr>
        <p:spPr>
          <a:xfrm>
            <a:off x="360828" y="1259909"/>
            <a:ext cx="11002953" cy="831510"/>
          </a:xfrm>
          <a:prstGeom prst="rect">
            <a:avLst/>
          </a:prstGeom>
          <a:noFill/>
        </p:spPr>
        <p:txBody>
          <a:bodyPr wrap="square">
            <a:spAutoFit/>
          </a:bodyPr>
          <a:lstStyle/>
          <a:p>
            <a:pPr algn="just">
              <a:lnSpc>
                <a:spcPct val="80000"/>
              </a:lnSpc>
              <a:buFont typeface="Wingdings" pitchFamily="2" charset="2"/>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Las chimeneas </a:t>
            </a:r>
            <a:r>
              <a:rPr lang="es-PE" sz="2000" dirty="0">
                <a:latin typeface="Cascadia Code" panose="020B0609020000020004" pitchFamily="49" charset="0"/>
                <a:ea typeface="Cascadia Code" panose="020B0609020000020004" pitchFamily="49" charset="0"/>
                <a:cs typeface="Cascadia Code" panose="020B0609020000020004" pitchFamily="49" charset="0"/>
              </a:rPr>
              <a:t>verticales</a:t>
            </a:r>
            <a:r>
              <a:rPr lang="en-US" sz="2000" dirty="0">
                <a:latin typeface="Cascadia Code" panose="020B0609020000020004" pitchFamily="49" charset="0"/>
                <a:ea typeface="Cascadia Code" panose="020B0609020000020004" pitchFamily="49" charset="0"/>
                <a:cs typeface="Cascadia Code" panose="020B0609020000020004" pitchFamily="49" charset="0"/>
              </a:rPr>
              <a:t> que se </a:t>
            </a:r>
            <a:r>
              <a:rPr lang="es-ES" sz="2000" dirty="0">
                <a:latin typeface="Cascadia Code" panose="020B0609020000020004" pitchFamily="49" charset="0"/>
                <a:ea typeface="Cascadia Code" panose="020B0609020000020004" pitchFamily="49" charset="0"/>
                <a:cs typeface="Cascadia Code" panose="020B0609020000020004" pitchFamily="49" charset="0"/>
              </a:rPr>
              <a:t>desarrollen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en</a:t>
            </a:r>
            <a:r>
              <a:rPr lang="en-US" sz="2000" dirty="0">
                <a:latin typeface="Cascadia Code" panose="020B0609020000020004" pitchFamily="49" charset="0"/>
                <a:ea typeface="Cascadia Code" panose="020B0609020000020004" pitchFamily="49" charset="0"/>
                <a:cs typeface="Cascadia Code" panose="020B0609020000020004" pitchFamily="49" charset="0"/>
              </a:rPr>
              <a:t> forma manual, </a:t>
            </a:r>
            <a:r>
              <a:rPr lang="es-PE" sz="2000" dirty="0">
                <a:latin typeface="Cascadia Code" panose="020B0609020000020004" pitchFamily="49" charset="0"/>
                <a:ea typeface="Cascadia Code" panose="020B0609020000020004" pitchFamily="49" charset="0"/>
                <a:cs typeface="Cascadia Code" panose="020B0609020000020004" pitchFamily="49" charset="0"/>
              </a:rPr>
              <a:t>deberán</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tener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como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máximo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s-PE" sz="2000" dirty="0">
                <a:latin typeface="Cascadia Code" panose="020B0609020000020004" pitchFamily="49" charset="0"/>
                <a:ea typeface="Cascadia Code" panose="020B0609020000020004" pitchFamily="49" charset="0"/>
                <a:cs typeface="Cascadia Code" panose="020B0609020000020004" pitchFamily="49" charset="0"/>
              </a:rPr>
              <a:t>cincuenta</a:t>
            </a:r>
            <a:r>
              <a:rPr lang="en-US" sz="2000" dirty="0">
                <a:latin typeface="Cascadia Code" panose="020B0609020000020004" pitchFamily="49" charset="0"/>
                <a:ea typeface="Cascadia Code" panose="020B0609020000020004" pitchFamily="49" charset="0"/>
                <a:cs typeface="Cascadia Code" panose="020B0609020000020004" pitchFamily="49" charset="0"/>
              </a:rPr>
              <a:t> (50) metros de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altura</a:t>
            </a:r>
            <a:r>
              <a:rPr lang="en-US" sz="2000" dirty="0">
                <a:latin typeface="Cascadia Code" panose="020B0609020000020004" pitchFamily="49" charset="0"/>
                <a:ea typeface="Cascadia Code" panose="020B0609020000020004" pitchFamily="49" charset="0"/>
                <a:cs typeface="Cascadia Code" panose="020B0609020000020004" pitchFamily="49" charset="0"/>
              </a:rPr>
              <a:t> y para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pendientes</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inferiores</a:t>
            </a:r>
            <a:r>
              <a:rPr lang="en-US" sz="2000" dirty="0">
                <a:latin typeface="Cascadia Code" panose="020B0609020000020004" pitchFamily="49" charset="0"/>
                <a:ea typeface="Cascadia Code" panose="020B0609020000020004" pitchFamily="49" charset="0"/>
                <a:cs typeface="Cascadia Code" panose="020B0609020000020004" pitchFamily="49" charset="0"/>
              </a:rPr>
              <a:t> el </a:t>
            </a:r>
            <a:r>
              <a:rPr lang="es-PE" sz="2000" dirty="0">
                <a:latin typeface="Cascadia Code" panose="020B0609020000020004" pitchFamily="49" charset="0"/>
                <a:ea typeface="Cascadia Code" panose="020B0609020000020004" pitchFamily="49" charset="0"/>
                <a:cs typeface="Cascadia Code" panose="020B0609020000020004" pitchFamily="49" charset="0"/>
              </a:rPr>
              <a:t>desarrollo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máximo</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estará</a:t>
            </a:r>
            <a:r>
              <a:rPr lang="en-US" sz="2000" dirty="0">
                <a:latin typeface="Cascadia Code" panose="020B0609020000020004" pitchFamily="49" charset="0"/>
                <a:ea typeface="Cascadia Code" panose="020B0609020000020004" pitchFamily="49" charset="0"/>
                <a:cs typeface="Cascadia Code" panose="020B0609020000020004" pitchFamily="49" charset="0"/>
              </a:rPr>
              <a:t> dado por </a:t>
            </a:r>
            <a:r>
              <a:rPr lang="es-PE" sz="2000" dirty="0">
                <a:latin typeface="Cascadia Code" panose="020B0609020000020004" pitchFamily="49" charset="0"/>
                <a:ea typeface="Cascadia Code" panose="020B0609020000020004" pitchFamily="49" charset="0"/>
                <a:cs typeface="Cascadia Code" panose="020B0609020000020004" pitchFamily="49" charset="0"/>
              </a:rPr>
              <a:t>la</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siguiente</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tabla</a:t>
            </a:r>
            <a:r>
              <a:rPr lang="en-US" sz="2000" dirty="0">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14" name="Picture 6">
            <a:extLst>
              <a:ext uri="{FF2B5EF4-FFF2-40B4-BE49-F238E27FC236}">
                <a16:creationId xmlns:a16="http://schemas.microsoft.com/office/drawing/2014/main" id="{CC67B339-90AD-4760-A1A3-762179DBDB63}"/>
              </a:ext>
            </a:extLst>
          </p:cNvPr>
          <p:cNvPicPr>
            <a:picLocks noChangeAspect="1" noChangeArrowheads="1"/>
          </p:cNvPicPr>
          <p:nvPr/>
        </p:nvPicPr>
        <p:blipFill>
          <a:blip r:embed="rId3"/>
          <a:srcRect/>
          <a:stretch>
            <a:fillRect/>
          </a:stretch>
        </p:blipFill>
        <p:spPr>
          <a:xfrm>
            <a:off x="538077" y="2568484"/>
            <a:ext cx="5629810" cy="3590775"/>
          </a:xfrm>
          <a:prstGeom prst="rect">
            <a:avLst/>
          </a:prstGeom>
          <a:noFill/>
          <a:ln/>
        </p:spPr>
      </p:pic>
      <p:sp>
        <p:nvSpPr>
          <p:cNvPr id="17" name="CuadroTexto 16">
            <a:extLst>
              <a:ext uri="{FF2B5EF4-FFF2-40B4-BE49-F238E27FC236}">
                <a16:creationId xmlns:a16="http://schemas.microsoft.com/office/drawing/2014/main" id="{C044FA94-1593-43EB-A196-BA4600E6C86E}"/>
              </a:ext>
            </a:extLst>
          </p:cNvPr>
          <p:cNvSpPr txBox="1"/>
          <p:nvPr/>
        </p:nvSpPr>
        <p:spPr>
          <a:xfrm>
            <a:off x="360828" y="817861"/>
            <a:ext cx="3100104"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INCLINACIÓN DE CHIMENEA</a:t>
            </a:r>
          </a:p>
        </p:txBody>
      </p:sp>
    </p:spTree>
    <p:extLst>
      <p:ext uri="{BB962C8B-B14F-4D97-AF65-F5344CB8AC3E}">
        <p14:creationId xmlns:p14="http://schemas.microsoft.com/office/powerpoint/2010/main" val="642888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BA8B6082-BCCB-4528-87C0-473520D49880}"/>
              </a:ext>
            </a:extLst>
          </p:cNvPr>
          <p:cNvPicPr>
            <a:picLocks noGrp="1" noChangeAspect="1" noChangeArrowheads="1"/>
          </p:cNvPicPr>
          <p:nvPr>
            <p:ph idx="1"/>
          </p:nvPr>
        </p:nvPicPr>
        <p:blipFill>
          <a:blip r:embed="rId2"/>
          <a:srcRect/>
          <a:stretch>
            <a:fillRect/>
          </a:stretch>
        </p:blipFill>
        <p:spPr>
          <a:xfrm>
            <a:off x="443165" y="3598958"/>
            <a:ext cx="5457304" cy="1878158"/>
          </a:xfrm>
          <a:noFill/>
          <a:ln/>
        </p:spPr>
      </p:pic>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8</a:t>
            </a:fld>
            <a:endParaRPr lang="es-PE"/>
          </a:p>
        </p:txBody>
      </p:sp>
      <p:sp>
        <p:nvSpPr>
          <p:cNvPr id="16" name="CuadroTexto 15">
            <a:extLst>
              <a:ext uri="{FF2B5EF4-FFF2-40B4-BE49-F238E27FC236}">
                <a16:creationId xmlns:a16="http://schemas.microsoft.com/office/drawing/2014/main" id="{D075BB62-3D01-4261-9949-38D04CCC8057}"/>
              </a:ext>
            </a:extLst>
          </p:cNvPr>
          <p:cNvSpPr txBox="1"/>
          <p:nvPr/>
        </p:nvSpPr>
        <p:spPr>
          <a:xfrm>
            <a:off x="350329" y="1205683"/>
            <a:ext cx="11491342" cy="1089529"/>
          </a:xfrm>
          <a:prstGeom prst="rect">
            <a:avLst/>
          </a:prstGeom>
          <a:noFill/>
        </p:spPr>
        <p:txBody>
          <a:bodyPr wrap="square">
            <a:spAutoFit/>
          </a:bodyPr>
          <a:lstStyle/>
          <a:p>
            <a:pPr algn="just">
              <a:lnSpc>
                <a:spcPct val="90000"/>
              </a:lnSpc>
              <a:buFont typeface="Wingdings" pitchFamily="2" charset="2"/>
              <a:buNone/>
            </a:pPr>
            <a:r>
              <a:rPr lang="es-PE" sz="1800" dirty="0">
                <a:latin typeface="Cascadia Code" panose="020B0609020000020004" pitchFamily="49" charset="0"/>
                <a:ea typeface="Cascadia Code" panose="020B0609020000020004" pitchFamily="49" charset="0"/>
                <a:cs typeface="Cascadia Code" panose="020B0609020000020004" pitchFamily="49" charset="0"/>
              </a:rPr>
              <a:t>El criterio actual para dimensionamiento de piques se basa en una relación empírica entre el diámetro del pique y la dimensión la colpa de mayor tamaño esperada, desarrollada por </a:t>
            </a:r>
            <a:r>
              <a:rPr lang="es-PE" sz="1800" dirty="0" err="1">
                <a:latin typeface="Cascadia Code" panose="020B0609020000020004" pitchFamily="49" charset="0"/>
                <a:ea typeface="Cascadia Code" panose="020B0609020000020004" pitchFamily="49" charset="0"/>
                <a:cs typeface="Cascadia Code" panose="020B0609020000020004" pitchFamily="49" charset="0"/>
              </a:rPr>
              <a:t>Kvapil</a:t>
            </a:r>
            <a:r>
              <a:rPr lang="es-PE" sz="1800" dirty="0">
                <a:latin typeface="Cascadia Code" panose="020B0609020000020004" pitchFamily="49" charset="0"/>
                <a:ea typeface="Cascadia Code" panose="020B0609020000020004" pitchFamily="49" charset="0"/>
                <a:cs typeface="Cascadia Code" panose="020B0609020000020004" pitchFamily="49" charset="0"/>
              </a:rPr>
              <a:t> a partir de observaciones derivadas del estudio de piques secundarios y de las características del mineral traspasado.</a:t>
            </a:r>
          </a:p>
        </p:txBody>
      </p:sp>
      <p:pic>
        <p:nvPicPr>
          <p:cNvPr id="17" name="Picture 4">
            <a:extLst>
              <a:ext uri="{FF2B5EF4-FFF2-40B4-BE49-F238E27FC236}">
                <a16:creationId xmlns:a16="http://schemas.microsoft.com/office/drawing/2014/main" id="{3F535C10-0A79-4E79-A9F9-4B8F2097E07E}"/>
              </a:ext>
            </a:extLst>
          </p:cNvPr>
          <p:cNvPicPr>
            <a:picLocks noChangeAspect="1" noChangeArrowheads="1"/>
          </p:cNvPicPr>
          <p:nvPr/>
        </p:nvPicPr>
        <p:blipFill>
          <a:blip r:embed="rId3"/>
          <a:srcRect/>
          <a:stretch>
            <a:fillRect/>
          </a:stretch>
        </p:blipFill>
        <p:spPr>
          <a:xfrm>
            <a:off x="434540" y="2579081"/>
            <a:ext cx="5457304" cy="1073440"/>
          </a:xfrm>
          <a:prstGeom prst="rect">
            <a:avLst/>
          </a:prstGeom>
          <a:noFill/>
          <a:ln/>
        </p:spPr>
      </p:pic>
      <p:pic>
        <p:nvPicPr>
          <p:cNvPr id="19" name="Picture 4">
            <a:extLst>
              <a:ext uri="{FF2B5EF4-FFF2-40B4-BE49-F238E27FC236}">
                <a16:creationId xmlns:a16="http://schemas.microsoft.com/office/drawing/2014/main" id="{A7A3A6DC-0DB3-4096-98D2-B5484FC01906}"/>
              </a:ext>
            </a:extLst>
          </p:cNvPr>
          <p:cNvPicPr>
            <a:picLocks noChangeAspect="1" noChangeArrowheads="1"/>
          </p:cNvPicPr>
          <p:nvPr/>
        </p:nvPicPr>
        <p:blipFill>
          <a:blip r:embed="rId4"/>
          <a:srcRect/>
          <a:stretch>
            <a:fillRect/>
          </a:stretch>
        </p:blipFill>
        <p:spPr>
          <a:xfrm>
            <a:off x="6211489" y="2613519"/>
            <a:ext cx="4011806" cy="4024390"/>
          </a:xfrm>
          <a:prstGeom prst="rect">
            <a:avLst/>
          </a:prstGeom>
          <a:noFill/>
          <a:ln w="19050">
            <a:solidFill>
              <a:schemeClr val="tx1"/>
            </a:solidFill>
          </a:ln>
        </p:spPr>
      </p:pic>
      <p:sp>
        <p:nvSpPr>
          <p:cNvPr id="15" name="CuadroTexto 14">
            <a:extLst>
              <a:ext uri="{FF2B5EF4-FFF2-40B4-BE49-F238E27FC236}">
                <a16:creationId xmlns:a16="http://schemas.microsoft.com/office/drawing/2014/main" id="{7C7E7AF6-B152-44B0-8D76-DDDD0EEC3C63}"/>
              </a:ext>
            </a:extLst>
          </p:cNvPr>
          <p:cNvSpPr txBox="1"/>
          <p:nvPr/>
        </p:nvSpPr>
        <p:spPr>
          <a:xfrm>
            <a:off x="443165" y="836351"/>
            <a:ext cx="4615133" cy="369332"/>
          </a:xfrm>
          <a:prstGeom prst="rect">
            <a:avLst/>
          </a:prstGeom>
          <a:noFill/>
        </p:spPr>
        <p:txBody>
          <a:bodyPr wrap="square">
            <a:spAutoFit/>
          </a:bodyPr>
          <a:lstStyle/>
          <a:p>
            <a:r>
              <a:rPr lang="es-ES" sz="1800" b="1" i="0" u="none" strike="noStrike" baseline="0" dirty="0">
                <a:solidFill>
                  <a:schemeClr val="accent6">
                    <a:lumMod val="75000"/>
                  </a:schemeClr>
                </a:solidFill>
                <a:latin typeface="+mj-lt"/>
                <a:cs typeface="Arial" panose="020B0604020202020204" pitchFamily="34" charset="0"/>
              </a:rPr>
              <a:t>PERFORACIÓN </a:t>
            </a:r>
            <a:r>
              <a:rPr lang="es-ES" b="1" dirty="0">
                <a:solidFill>
                  <a:schemeClr val="accent6">
                    <a:lumMod val="75000"/>
                  </a:schemeClr>
                </a:solidFill>
                <a:latin typeface="+mj-lt"/>
                <a:cs typeface="Arial" panose="020B0604020202020204" pitchFamily="34" charset="0"/>
              </a:rPr>
              <a:t>PIQUES DE TRASPASO</a:t>
            </a:r>
            <a:endParaRPr lang="es-ES" sz="1800" b="1" i="0" u="none" strike="noStrike" baseline="0" dirty="0">
              <a:solidFill>
                <a:schemeClr val="accent6">
                  <a:lumMod val="75000"/>
                </a:schemeClr>
              </a:solidFill>
              <a:latin typeface="+mj-lt"/>
              <a:cs typeface="Arial" panose="020B0604020202020204" pitchFamily="34" charset="0"/>
            </a:endParaRPr>
          </a:p>
        </p:txBody>
      </p:sp>
    </p:spTree>
    <p:extLst>
      <p:ext uri="{BB962C8B-B14F-4D97-AF65-F5344CB8AC3E}">
        <p14:creationId xmlns:p14="http://schemas.microsoft.com/office/powerpoint/2010/main" val="358167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12051F0-1EA5-4B73-9DFD-F6CCDC350E53}"/>
              </a:ext>
            </a:extLst>
          </p:cNvPr>
          <p:cNvSpPr>
            <a:spLocks noGrp="1"/>
          </p:cNvSpPr>
          <p:nvPr>
            <p:ph type="dt" sz="half" idx="10"/>
          </p:nvPr>
        </p:nvSpPr>
        <p:spPr/>
        <p:txBody>
          <a:bodyPr/>
          <a:lstStyle/>
          <a:p>
            <a:fld id="{42702682-BB53-449E-902C-582993B0C08F}" type="datetime1">
              <a:rPr lang="es-PE" smtClean="0"/>
              <a:t>8/11/2023</a:t>
            </a:fld>
            <a:endParaRPr lang="es-PE"/>
          </a:p>
        </p:txBody>
      </p:sp>
      <p:sp>
        <p:nvSpPr>
          <p:cNvPr id="2" name="Marcador de número de diapositiva 1">
            <a:extLst>
              <a:ext uri="{FF2B5EF4-FFF2-40B4-BE49-F238E27FC236}">
                <a16:creationId xmlns:a16="http://schemas.microsoft.com/office/drawing/2014/main" id="{B603A8EF-4A5A-4C2F-AD7F-46DFBD130B3F}"/>
              </a:ext>
            </a:extLst>
          </p:cNvPr>
          <p:cNvSpPr>
            <a:spLocks noGrp="1"/>
          </p:cNvSpPr>
          <p:nvPr>
            <p:ph type="sldNum" sz="quarter" idx="12"/>
          </p:nvPr>
        </p:nvSpPr>
        <p:spPr/>
        <p:txBody>
          <a:bodyPr/>
          <a:lstStyle/>
          <a:p>
            <a:fld id="{5981010B-86DA-4ADF-9F27-44166A92FBA2}" type="slidenum">
              <a:rPr lang="es-PE" smtClean="0"/>
              <a:t>9</a:t>
            </a:fld>
            <a:endParaRPr lang="es-PE"/>
          </a:p>
        </p:txBody>
      </p:sp>
      <p:sp>
        <p:nvSpPr>
          <p:cNvPr id="8" name="CuadroTexto 7">
            <a:extLst>
              <a:ext uri="{FF2B5EF4-FFF2-40B4-BE49-F238E27FC236}">
                <a16:creationId xmlns:a16="http://schemas.microsoft.com/office/drawing/2014/main" id="{59888C01-1857-47F2-97E6-B8C8F2EA987D}"/>
              </a:ext>
            </a:extLst>
          </p:cNvPr>
          <p:cNvSpPr txBox="1"/>
          <p:nvPr/>
        </p:nvSpPr>
        <p:spPr>
          <a:xfrm>
            <a:off x="439946" y="1171061"/>
            <a:ext cx="11391225" cy="1938992"/>
          </a:xfrm>
          <a:prstGeom prst="rect">
            <a:avLst/>
          </a:prstGeom>
          <a:noFill/>
        </p:spPr>
        <p:txBody>
          <a:bodyPr wrap="square">
            <a:spAutoFit/>
          </a:bodyPr>
          <a:lstStyle/>
          <a:p>
            <a:pPr algn="just"/>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La perforación de taladros largos es la principal actividad en el minado por subniveles, esta operación requiere de bastante control y precisión antes de iniciar la perforación, el control y precisión son un factor determinante para lograr una voladura óptima y eficiente.</a:t>
            </a:r>
          </a:p>
          <a:p>
            <a:pPr algn="just"/>
            <a:r>
              <a:rPr lang="es-ES" sz="20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El uso de diámetros menores y longitud de taladros mayores básicamente generan la desviación del taladro es un problema común pero controlable.</a:t>
            </a:r>
            <a:endParaRPr lang="es-PE" sz="2000"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9" name="Imagen 8">
            <a:extLst>
              <a:ext uri="{FF2B5EF4-FFF2-40B4-BE49-F238E27FC236}">
                <a16:creationId xmlns:a16="http://schemas.microsoft.com/office/drawing/2014/main" id="{51158434-4C42-42D0-ADFB-D0FAF097C39A}"/>
              </a:ext>
            </a:extLst>
          </p:cNvPr>
          <p:cNvPicPr>
            <a:picLocks noChangeAspect="1"/>
          </p:cNvPicPr>
          <p:nvPr/>
        </p:nvPicPr>
        <p:blipFill rotWithShape="1">
          <a:blip r:embed="rId2"/>
          <a:srcRect l="22628" t="34021" r="41782" b="18519"/>
          <a:stretch/>
        </p:blipFill>
        <p:spPr>
          <a:xfrm>
            <a:off x="4330461" y="4446085"/>
            <a:ext cx="3998243" cy="2229084"/>
          </a:xfrm>
          <a:prstGeom prst="rect">
            <a:avLst/>
          </a:prstGeom>
        </p:spPr>
      </p:pic>
      <p:sp>
        <p:nvSpPr>
          <p:cNvPr id="10" name="CuadroTexto 9">
            <a:extLst>
              <a:ext uri="{FF2B5EF4-FFF2-40B4-BE49-F238E27FC236}">
                <a16:creationId xmlns:a16="http://schemas.microsoft.com/office/drawing/2014/main" id="{38F3E851-3757-45CD-87C2-D66356C7F8B3}"/>
              </a:ext>
            </a:extLst>
          </p:cNvPr>
          <p:cNvSpPr txBox="1"/>
          <p:nvPr/>
        </p:nvSpPr>
        <p:spPr>
          <a:xfrm>
            <a:off x="5474957" y="5785399"/>
            <a:ext cx="822036" cy="369332"/>
          </a:xfrm>
          <a:prstGeom prst="rect">
            <a:avLst/>
          </a:prstGeom>
          <a:noFill/>
        </p:spPr>
        <p:txBody>
          <a:bodyPr wrap="square" rtlCol="0">
            <a:spAutoFit/>
          </a:bodyPr>
          <a:lstStyle/>
          <a:p>
            <a:r>
              <a:rPr lang="es-ES" sz="900" b="1" dirty="0">
                <a:solidFill>
                  <a:srgbClr val="0309FD"/>
                </a:solidFill>
                <a:latin typeface="Arial" panose="020B0604020202020204" pitchFamily="34" charset="0"/>
                <a:cs typeface="Arial" panose="020B0604020202020204" pitchFamily="34" charset="0"/>
              </a:rPr>
              <a:t>Taladro planeado</a:t>
            </a:r>
            <a:endParaRPr lang="es-PE" sz="900" b="1" dirty="0">
              <a:solidFill>
                <a:srgbClr val="0309FD"/>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5536E2E3-3C22-43F4-8693-BA4D6D915B70}"/>
              </a:ext>
            </a:extLst>
          </p:cNvPr>
          <p:cNvSpPr txBox="1"/>
          <p:nvPr/>
        </p:nvSpPr>
        <p:spPr>
          <a:xfrm>
            <a:off x="6528771" y="5661830"/>
            <a:ext cx="822036" cy="369332"/>
          </a:xfrm>
          <a:prstGeom prst="rect">
            <a:avLst/>
          </a:prstGeom>
          <a:noFill/>
        </p:spPr>
        <p:txBody>
          <a:bodyPr wrap="square" rtlCol="0">
            <a:spAutoFit/>
          </a:bodyPr>
          <a:lstStyle/>
          <a:p>
            <a:r>
              <a:rPr lang="es-ES" sz="900" b="1" dirty="0">
                <a:solidFill>
                  <a:srgbClr val="FF0000"/>
                </a:solidFill>
                <a:latin typeface="Arial" panose="020B0604020202020204" pitchFamily="34" charset="0"/>
                <a:cs typeface="Arial" panose="020B0604020202020204" pitchFamily="34" charset="0"/>
              </a:rPr>
              <a:t>Desviación de taladro</a:t>
            </a:r>
            <a:endParaRPr lang="es-PE" sz="900" b="1" dirty="0">
              <a:solidFill>
                <a:srgbClr val="FF000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CFEF9820-522F-43EB-9F7C-16A12785ECEC}"/>
              </a:ext>
            </a:extLst>
          </p:cNvPr>
          <p:cNvSpPr txBox="1"/>
          <p:nvPr/>
        </p:nvSpPr>
        <p:spPr>
          <a:xfrm>
            <a:off x="140783" y="3328158"/>
            <a:ext cx="11490385" cy="1200329"/>
          </a:xfrm>
          <a:prstGeom prst="rect">
            <a:avLst/>
          </a:prstGeom>
          <a:noFill/>
        </p:spPr>
        <p:txBody>
          <a:bodyPr wrap="square">
            <a:spAutoFit/>
          </a:bodyPr>
          <a:lstStyle/>
          <a:p>
            <a:pPr marL="358775" algn="l"/>
            <a:r>
              <a:rPr lang="es-ES"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 </a:t>
            </a:r>
            <a:r>
              <a:rPr lang="es-ES" sz="1800" b="1"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Factores que originan desviación del taladro antes de la perforación</a:t>
            </a:r>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el posicionamiento del equipo.</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la selección y lectura de ángulos.</a:t>
            </a:r>
          </a:p>
          <a:p>
            <a:pPr marL="631825" algn="l"/>
            <a:r>
              <a:rPr lang="es-ES" sz="1800" b="0" i="0" u="none" strike="noStrike" baseline="0" dirty="0">
                <a:solidFill>
                  <a:srgbClr val="000000"/>
                </a:solidFill>
                <a:latin typeface="Cascadia Code" panose="020B0609020000020004" pitchFamily="49" charset="0"/>
                <a:ea typeface="Cascadia Code" panose="020B0609020000020004" pitchFamily="49" charset="0"/>
                <a:cs typeface="Cascadia Code" panose="020B0609020000020004" pitchFamily="49" charset="0"/>
              </a:rPr>
              <a:t>o Error en el emboquillado y en la fijación de la viga de avance.</a:t>
            </a:r>
            <a:endParaRPr lang="es-PE"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 name="CuadroTexto 14">
            <a:extLst>
              <a:ext uri="{FF2B5EF4-FFF2-40B4-BE49-F238E27FC236}">
                <a16:creationId xmlns:a16="http://schemas.microsoft.com/office/drawing/2014/main" id="{157FEFC7-FFE3-4AB3-AAAD-82F7CE3860D1}"/>
              </a:ext>
            </a:extLst>
          </p:cNvPr>
          <p:cNvSpPr txBox="1"/>
          <p:nvPr/>
        </p:nvSpPr>
        <p:spPr>
          <a:xfrm>
            <a:off x="360828" y="817861"/>
            <a:ext cx="3615949" cy="369332"/>
          </a:xfrm>
          <a:prstGeom prst="rect">
            <a:avLst/>
          </a:prstGeom>
          <a:noFill/>
        </p:spPr>
        <p:txBody>
          <a:bodyPr wrap="square">
            <a:spAutoFit/>
          </a:bodyPr>
          <a:lstStyle/>
          <a:p>
            <a:pPr algn="l"/>
            <a:r>
              <a:rPr lang="es-PE" sz="1800" b="1" i="0" u="none" strike="noStrike" baseline="0" dirty="0">
                <a:solidFill>
                  <a:schemeClr val="accent6">
                    <a:lumMod val="75000"/>
                  </a:schemeClr>
                </a:solidFill>
                <a:latin typeface="+mj-lt"/>
                <a:cs typeface="Arial" panose="020B0604020202020204" pitchFamily="34" charset="0"/>
              </a:rPr>
              <a:t>PERFORACIÓN DE TALADROS LARGOS</a:t>
            </a:r>
          </a:p>
        </p:txBody>
      </p:sp>
      <p:sp>
        <p:nvSpPr>
          <p:cNvPr id="16" name="CuadroTexto 15">
            <a:extLst>
              <a:ext uri="{FF2B5EF4-FFF2-40B4-BE49-F238E27FC236}">
                <a16:creationId xmlns:a16="http://schemas.microsoft.com/office/drawing/2014/main" id="{3B148CDA-BCC7-47FB-8DA9-37CC735A358F}"/>
              </a:ext>
            </a:extLst>
          </p:cNvPr>
          <p:cNvSpPr txBox="1"/>
          <p:nvPr/>
        </p:nvSpPr>
        <p:spPr>
          <a:xfrm>
            <a:off x="439946" y="3009303"/>
            <a:ext cx="6094562" cy="369332"/>
          </a:xfrm>
          <a:prstGeom prst="rect">
            <a:avLst/>
          </a:prstGeom>
          <a:noFill/>
        </p:spPr>
        <p:txBody>
          <a:bodyPr wrap="square">
            <a:spAutoFit/>
          </a:bodyPr>
          <a:lstStyle/>
          <a:p>
            <a:pPr algn="l"/>
            <a:r>
              <a:rPr lang="es-ES" sz="1800" b="1" i="0" u="none" strike="noStrike" baseline="0" dirty="0">
                <a:solidFill>
                  <a:schemeClr val="accent6">
                    <a:lumMod val="75000"/>
                  </a:schemeClr>
                </a:solidFill>
                <a:latin typeface="+mj-lt"/>
                <a:ea typeface="Cascadia Code" panose="020B0609020000020004" pitchFamily="49" charset="0"/>
                <a:cs typeface="Cascadia Code" panose="020B0609020000020004" pitchFamily="49" charset="0"/>
              </a:rPr>
              <a:t>FACTORES QUE ORIGINAN LA DESVIACIÓN DEL TALADRO</a:t>
            </a:r>
            <a:r>
              <a:rPr lang="es-ES" sz="1800" b="0" i="0" u="none" strike="noStrike" baseline="0" dirty="0">
                <a:solidFill>
                  <a:schemeClr val="accent6">
                    <a:lumMod val="75000"/>
                  </a:schemeClr>
                </a:solidFill>
                <a:latin typeface="+mj-lt"/>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6798445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6015</Words>
  <Application>Microsoft Office PowerPoint</Application>
  <PresentationFormat>Panorámica</PresentationFormat>
  <Paragraphs>501</Paragraphs>
  <Slides>62</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62</vt:i4>
      </vt:variant>
    </vt:vector>
  </HeadingPairs>
  <TitlesOfParts>
    <vt:vector size="72" baseType="lpstr">
      <vt:lpstr>Meiryo</vt:lpstr>
      <vt:lpstr>Arial</vt:lpstr>
      <vt:lpstr>Calibri</vt:lpstr>
      <vt:lpstr>Calibri Light</vt:lpstr>
      <vt:lpstr>Cascadia Code</vt:lpstr>
      <vt:lpstr>Prompt</vt:lpstr>
      <vt:lpstr>Times New Roman</vt:lpstr>
      <vt:lpstr>Wingdings</vt:lpstr>
      <vt:lpstr>Tema de Office</vt:lpstr>
      <vt:lpstr>AutoCAD Drawing</vt:lpstr>
      <vt:lpstr>Presentación de PowerPoint</vt:lpstr>
      <vt:lpstr>Presentación de PowerPoint</vt:lpstr>
      <vt:lpstr>Módulo 9</vt:lpstr>
      <vt:lpstr>INDICE</vt:lpstr>
      <vt:lpstr>9.1. PRÁCTICAS OPERATIVAS EN MINERIA SUBTERRÁNEA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GALERIAS DE PRODUCCIÓN</vt:lpstr>
      <vt:lpstr>GALERIAS SECUNDARIAS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9.2. TÉCNICAS DE VOLADURA CONTROLADA SUBTERRÁNEA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MAGNA - IEP</cp:lastModifiedBy>
  <cp:revision>43</cp:revision>
  <dcterms:created xsi:type="dcterms:W3CDTF">2022-04-19T18:02:09Z</dcterms:created>
  <dcterms:modified xsi:type="dcterms:W3CDTF">2023-11-08T21:48:04Z</dcterms:modified>
</cp:coreProperties>
</file>